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10" r:id="rId1"/>
    <p:sldMasterId id="2147484381" r:id="rId2"/>
    <p:sldMasterId id="2147484396" r:id="rId3"/>
    <p:sldMasterId id="2147484408" r:id="rId4"/>
    <p:sldMasterId id="2147484420" r:id="rId5"/>
    <p:sldMasterId id="2147484432" r:id="rId6"/>
  </p:sldMasterIdLst>
  <p:notesMasterIdLst>
    <p:notesMasterId r:id="rId39"/>
  </p:notesMasterIdLst>
  <p:handoutMasterIdLst>
    <p:handoutMasterId r:id="rId40"/>
  </p:handoutMasterIdLst>
  <p:sldIdLst>
    <p:sldId id="261" r:id="rId7"/>
    <p:sldId id="275" r:id="rId8"/>
    <p:sldId id="276" r:id="rId9"/>
    <p:sldId id="263" r:id="rId10"/>
    <p:sldId id="260" r:id="rId11"/>
    <p:sldId id="257" r:id="rId12"/>
    <p:sldId id="269" r:id="rId13"/>
    <p:sldId id="258" r:id="rId14"/>
    <p:sldId id="259" r:id="rId15"/>
    <p:sldId id="262" r:id="rId16"/>
    <p:sldId id="349" r:id="rId17"/>
    <p:sldId id="353" r:id="rId18"/>
    <p:sldId id="256" r:id="rId19"/>
    <p:sldId id="346" r:id="rId20"/>
    <p:sldId id="354" r:id="rId21"/>
    <p:sldId id="347" r:id="rId22"/>
    <p:sldId id="271" r:id="rId23"/>
    <p:sldId id="355" r:id="rId24"/>
    <p:sldId id="273" r:id="rId25"/>
    <p:sldId id="270" r:id="rId26"/>
    <p:sldId id="348" r:id="rId27"/>
    <p:sldId id="285" r:id="rId28"/>
    <p:sldId id="286" r:id="rId29"/>
    <p:sldId id="352" r:id="rId30"/>
    <p:sldId id="366" r:id="rId31"/>
    <p:sldId id="351" r:id="rId32"/>
    <p:sldId id="367" r:id="rId33"/>
    <p:sldId id="368" r:id="rId34"/>
    <p:sldId id="369" r:id="rId35"/>
    <p:sldId id="280" r:id="rId36"/>
    <p:sldId id="370" r:id="rId37"/>
    <p:sldId id="274"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rtacio, Francia" initials="PF" lastIdx="1" clrIdx="0">
    <p:extLst>
      <p:ext uri="{19B8F6BF-5375-455C-9EA6-DF929625EA0E}">
        <p15:presenceInfo xmlns:p15="http://schemas.microsoft.com/office/powerpoint/2012/main" userId="S::PortaciF@pennmedicine.upenn.edu::648aa23d-2efd-4cfa-b47f-e70aa89931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85"/>
    <p:restoredTop sz="94643"/>
  </p:normalViewPr>
  <p:slideViewPr>
    <p:cSldViewPr>
      <p:cViewPr varScale="1">
        <p:scale>
          <a:sx n="71" d="100"/>
          <a:sy n="71" d="100"/>
        </p:scale>
        <p:origin x="67" y="19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1.1614401858304317E-3"/>
          <c:y val="0.22532188841201733"/>
          <c:w val="0.85481997677119759"/>
          <c:h val="0.62446351931330468"/>
        </c:manualLayout>
      </c:layout>
      <c:pie3DChart>
        <c:varyColors val="1"/>
        <c:ser>
          <c:idx val="0"/>
          <c:order val="0"/>
          <c:tx>
            <c:strRef>
              <c:f>Sheet1!$A$2</c:f>
              <c:strCache>
                <c:ptCount val="1"/>
                <c:pt idx="0">
                  <c:v> </c:v>
                </c:pt>
              </c:strCache>
            </c:strRef>
          </c:tx>
          <c:spPr>
            <a:solidFill>
              <a:schemeClr val="accent1"/>
            </a:solidFill>
            <a:ln w="12637">
              <a:solidFill>
                <a:schemeClr val="tx1"/>
              </a:solidFill>
              <a:prstDash val="solid"/>
            </a:ln>
          </c:spPr>
          <c:dPt>
            <c:idx val="0"/>
            <c:bubble3D val="0"/>
            <c:spPr>
              <a:solidFill>
                <a:srgbClr val="99CCFF"/>
              </a:solidFill>
              <a:ln w="12637">
                <a:solidFill>
                  <a:schemeClr val="tx1"/>
                </a:solidFill>
                <a:prstDash val="solid"/>
              </a:ln>
            </c:spPr>
            <c:extLst>
              <c:ext xmlns:c16="http://schemas.microsoft.com/office/drawing/2014/chart" uri="{C3380CC4-5D6E-409C-BE32-E72D297353CC}">
                <c16:uniqueId val="{00000001-8AD5-45D4-B51A-A663021F4029}"/>
              </c:ext>
            </c:extLst>
          </c:dPt>
          <c:dPt>
            <c:idx val="1"/>
            <c:bubble3D val="0"/>
            <c:spPr>
              <a:solidFill>
                <a:schemeClr val="accent2"/>
              </a:solidFill>
              <a:ln w="12637">
                <a:solidFill>
                  <a:schemeClr val="tx1"/>
                </a:solidFill>
                <a:prstDash val="solid"/>
              </a:ln>
            </c:spPr>
            <c:extLst>
              <c:ext xmlns:c16="http://schemas.microsoft.com/office/drawing/2014/chart" uri="{C3380CC4-5D6E-409C-BE32-E72D297353CC}">
                <c16:uniqueId val="{00000003-8AD5-45D4-B51A-A663021F4029}"/>
              </c:ext>
            </c:extLst>
          </c:dPt>
          <c:dLbls>
            <c:dLbl>
              <c:idx val="0"/>
              <c:layout>
                <c:manualLayout>
                  <c:x val="-0.28729033286727007"/>
                  <c:y val="8.064715452685054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AD5-45D4-B51A-A663021F4029}"/>
                </c:ext>
              </c:extLst>
            </c:dLbl>
            <c:dLbl>
              <c:idx val="1"/>
              <c:layout>
                <c:manualLayout>
                  <c:x val="0.18390377020629453"/>
                  <c:y val="-0.24339812814974801"/>
                </c:manualLayout>
              </c:layout>
              <c:tx>
                <c:rich>
                  <a:bodyPr/>
                  <a:lstStyle/>
                  <a:p>
                    <a:pPr>
                      <a:defRPr sz="800" b="0" i="0" u="none" strike="noStrike" baseline="0">
                        <a:solidFill>
                          <a:srgbClr val="FFFFFF"/>
                        </a:solidFill>
                        <a:latin typeface="Arial"/>
                        <a:ea typeface="Arial"/>
                        <a:cs typeface="Arial"/>
                      </a:defRPr>
                    </a:pPr>
                    <a:r>
                      <a:rPr lang="en-US" sz="800" b="0" i="0" baseline="0" dirty="0"/>
                      <a:t>Non Pathology
60%</a:t>
                    </a:r>
                  </a:p>
                </c:rich>
              </c:tx>
              <c:spPr>
                <a:noFill/>
                <a:ln w="25274">
                  <a:noFill/>
                </a:ln>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AD5-45D4-B51A-A663021F4029}"/>
                </c:ext>
              </c:extLst>
            </c:dLbl>
            <c:numFmt formatCode="0%" sourceLinked="0"/>
            <c:spPr>
              <a:noFill/>
              <a:ln w="25274">
                <a:noFill/>
              </a:ln>
            </c:spPr>
            <c:txPr>
              <a:bodyPr/>
              <a:lstStyle/>
              <a:p>
                <a:pPr>
                  <a:defRPr sz="800" b="0" i="0" u="none" strike="noStrike" baseline="0">
                    <a:solidFill>
                      <a:schemeClr val="tx1"/>
                    </a:solidFill>
                    <a:latin typeface="Arial"/>
                    <a:ea typeface="Arial"/>
                    <a:cs typeface="Arial"/>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Sheet1!$B$1:$C$1</c:f>
              <c:strCache>
                <c:ptCount val="2"/>
                <c:pt idx="0">
                  <c:v>Pathology</c:v>
                </c:pt>
                <c:pt idx="1">
                  <c:v>Non Pathology</c:v>
                </c:pt>
              </c:strCache>
            </c:strRef>
          </c:cat>
          <c:val>
            <c:numRef>
              <c:f>Sheet1!$B$2:$C$2</c:f>
              <c:numCache>
                <c:formatCode>General</c:formatCode>
                <c:ptCount val="2"/>
                <c:pt idx="0">
                  <c:v>38</c:v>
                </c:pt>
                <c:pt idx="1">
                  <c:v>62</c:v>
                </c:pt>
              </c:numCache>
            </c:numRef>
          </c:val>
          <c:extLst>
            <c:ext xmlns:c16="http://schemas.microsoft.com/office/drawing/2014/chart" uri="{C3380CC4-5D6E-409C-BE32-E72D297353CC}">
              <c16:uniqueId val="{00000004-8AD5-45D4-B51A-A663021F4029}"/>
            </c:ext>
          </c:extLst>
        </c:ser>
        <c:ser>
          <c:idx val="1"/>
          <c:order val="1"/>
          <c:tx>
            <c:strRef>
              <c:f>Sheet1!$A$3</c:f>
              <c:strCache>
                <c:ptCount val="1"/>
                <c:pt idx="0">
                  <c:v> </c:v>
                </c:pt>
              </c:strCache>
            </c:strRef>
          </c:tx>
          <c:spPr>
            <a:solidFill>
              <a:schemeClr val="accent2"/>
            </a:solidFill>
            <a:ln w="12637">
              <a:solidFill>
                <a:schemeClr val="tx1"/>
              </a:solidFill>
              <a:prstDash val="solid"/>
            </a:ln>
          </c:spPr>
          <c:dPt>
            <c:idx val="0"/>
            <c:bubble3D val="0"/>
            <c:spPr>
              <a:solidFill>
                <a:schemeClr val="accent1"/>
              </a:solidFill>
              <a:ln w="12637">
                <a:solidFill>
                  <a:schemeClr val="tx1"/>
                </a:solidFill>
                <a:prstDash val="solid"/>
              </a:ln>
            </c:spPr>
            <c:extLst>
              <c:ext xmlns:c16="http://schemas.microsoft.com/office/drawing/2014/chart" uri="{C3380CC4-5D6E-409C-BE32-E72D297353CC}">
                <c16:uniqueId val="{00000006-8AD5-45D4-B51A-A663021F4029}"/>
              </c:ext>
            </c:extLst>
          </c:dPt>
          <c:cat>
            <c:strRef>
              <c:f>Sheet1!$B$1:$C$1</c:f>
              <c:strCache>
                <c:ptCount val="2"/>
                <c:pt idx="0">
                  <c:v>Pathology</c:v>
                </c:pt>
                <c:pt idx="1">
                  <c:v>Non Pathology</c:v>
                </c:pt>
              </c:strCache>
            </c:strRef>
          </c:cat>
          <c:val>
            <c:numRef>
              <c:f>Sheet1!$B$3:$C$3</c:f>
              <c:numCache>
                <c:formatCode>General</c:formatCode>
                <c:ptCount val="2"/>
              </c:numCache>
            </c:numRef>
          </c:val>
          <c:extLst>
            <c:ext xmlns:c16="http://schemas.microsoft.com/office/drawing/2014/chart" uri="{C3380CC4-5D6E-409C-BE32-E72D297353CC}">
              <c16:uniqueId val="{00000007-8AD5-45D4-B51A-A663021F4029}"/>
            </c:ext>
          </c:extLst>
        </c:ser>
        <c:ser>
          <c:idx val="2"/>
          <c:order val="2"/>
          <c:tx>
            <c:strRef>
              <c:f>Sheet1!$A$4</c:f>
              <c:strCache>
                <c:ptCount val="1"/>
                <c:pt idx="0">
                  <c:v> </c:v>
                </c:pt>
              </c:strCache>
            </c:strRef>
          </c:tx>
          <c:spPr>
            <a:solidFill>
              <a:schemeClr val="hlink"/>
            </a:solidFill>
            <a:ln w="12637">
              <a:solidFill>
                <a:schemeClr val="tx1"/>
              </a:solidFill>
              <a:prstDash val="solid"/>
            </a:ln>
          </c:spPr>
          <c:dPt>
            <c:idx val="0"/>
            <c:bubble3D val="0"/>
            <c:spPr>
              <a:solidFill>
                <a:schemeClr val="accent1"/>
              </a:solidFill>
              <a:ln w="12637">
                <a:solidFill>
                  <a:schemeClr val="tx1"/>
                </a:solidFill>
                <a:prstDash val="solid"/>
              </a:ln>
            </c:spPr>
            <c:extLst>
              <c:ext xmlns:c16="http://schemas.microsoft.com/office/drawing/2014/chart" uri="{C3380CC4-5D6E-409C-BE32-E72D297353CC}">
                <c16:uniqueId val="{00000009-8AD5-45D4-B51A-A663021F4029}"/>
              </c:ext>
            </c:extLst>
          </c:dPt>
          <c:dPt>
            <c:idx val="1"/>
            <c:bubble3D val="0"/>
            <c:spPr>
              <a:solidFill>
                <a:schemeClr val="accent2"/>
              </a:solidFill>
              <a:ln w="12637">
                <a:solidFill>
                  <a:schemeClr val="tx1"/>
                </a:solidFill>
                <a:prstDash val="solid"/>
              </a:ln>
            </c:spPr>
            <c:extLst>
              <c:ext xmlns:c16="http://schemas.microsoft.com/office/drawing/2014/chart" uri="{C3380CC4-5D6E-409C-BE32-E72D297353CC}">
                <c16:uniqueId val="{0000000B-8AD5-45D4-B51A-A663021F4029}"/>
              </c:ext>
            </c:extLst>
          </c:dPt>
          <c:cat>
            <c:strRef>
              <c:f>Sheet1!$B$1:$C$1</c:f>
              <c:strCache>
                <c:ptCount val="2"/>
                <c:pt idx="0">
                  <c:v>Pathology</c:v>
                </c:pt>
                <c:pt idx="1">
                  <c:v>Non Pathology</c:v>
                </c:pt>
              </c:strCache>
            </c:strRef>
          </c:cat>
          <c:val>
            <c:numRef>
              <c:f>Sheet1!$B$4:$C$4</c:f>
              <c:numCache>
                <c:formatCode>General</c:formatCode>
                <c:ptCount val="2"/>
              </c:numCache>
            </c:numRef>
          </c:val>
          <c:extLst>
            <c:ext xmlns:c16="http://schemas.microsoft.com/office/drawing/2014/chart" uri="{C3380CC4-5D6E-409C-BE32-E72D297353CC}">
              <c16:uniqueId val="{0000000C-8AD5-45D4-B51A-A663021F4029}"/>
            </c:ext>
          </c:extLst>
        </c:ser>
        <c:dLbls>
          <c:showLegendKey val="0"/>
          <c:showVal val="0"/>
          <c:showCatName val="0"/>
          <c:showSerName val="0"/>
          <c:showPercent val="0"/>
          <c:showBubbleSize val="0"/>
          <c:showLeaderLines val="0"/>
        </c:dLbls>
      </c:pie3DChart>
      <c:spPr>
        <a:noFill/>
        <a:ln w="25274">
          <a:noFill/>
        </a:ln>
      </c:spPr>
    </c:plotArea>
    <c:plotVisOnly val="1"/>
    <c:dispBlanksAs val="zero"/>
    <c:showDLblsOverMax val="0"/>
  </c:chart>
  <c:spPr>
    <a:noFill/>
    <a:ln>
      <a:noFill/>
    </a:ln>
  </c:spPr>
  <c:txPr>
    <a:bodyPr/>
    <a:lstStyle/>
    <a:p>
      <a:pPr>
        <a:defRPr sz="191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1.1098779134295262E-3"/>
          <c:y val="0.18235294117647113"/>
          <c:w val="0.78135405105438405"/>
          <c:h val="0.54901960784313764"/>
        </c:manualLayout>
      </c:layout>
      <c:pie3DChart>
        <c:varyColors val="1"/>
        <c:dLbls>
          <c:showLegendKey val="0"/>
          <c:showVal val="0"/>
          <c:showCatName val="0"/>
          <c:showSerName val="0"/>
          <c:showPercent val="0"/>
          <c:showBubbleSize val="0"/>
          <c:showLeaderLines val="0"/>
        </c:dLbls>
      </c:pie3DChart>
    </c:plotArea>
    <c:legend>
      <c:legendPos val="r"/>
      <c:overlay val="0"/>
      <c:spPr>
        <a:ln>
          <a:solidFill>
            <a:schemeClr val="tx2"/>
          </a:solidFill>
        </a:ln>
      </c:spPr>
      <c:txPr>
        <a:bodyPr/>
        <a:lstStyle/>
        <a:p>
          <a:pPr>
            <a:defRPr sz="800"/>
          </a:pPr>
          <a:endParaRPr lang="en-US"/>
        </a:p>
      </c:txPr>
    </c:legend>
    <c:plotVisOnly val="1"/>
    <c:dispBlanksAs val="zero"/>
    <c:showDLblsOverMax val="0"/>
  </c:chart>
  <c:spPr>
    <a:solidFill>
      <a:schemeClr val="bg1"/>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1.1098779134295247E-3"/>
          <c:y val="0.18235294117647091"/>
          <c:w val="0.78135405105438405"/>
          <c:h val="0.54901960784313764"/>
        </c:manualLayout>
      </c:layout>
      <c:pie3DChart>
        <c:varyColors val="1"/>
        <c:ser>
          <c:idx val="0"/>
          <c:order val="0"/>
          <c:dPt>
            <c:idx val="8"/>
            <c:bubble3D val="0"/>
            <c:spPr>
              <a:ln>
                <a:solidFill>
                  <a:srgbClr val="000000">
                    <a:alpha val="48000"/>
                  </a:srgbClr>
                </a:solidFill>
              </a:ln>
            </c:spPr>
            <c:extLst>
              <c:ext xmlns:c16="http://schemas.microsoft.com/office/drawing/2014/chart" uri="{C3380CC4-5D6E-409C-BE32-E72D297353CC}">
                <c16:uniqueId val="{00000001-B90B-4724-8CE6-B0734C829E55}"/>
              </c:ext>
            </c:extLst>
          </c:dPt>
          <c:dLbls>
            <c:dLbl>
              <c:idx val="0"/>
              <c:layout>
                <c:manualLayout>
                  <c:x val="-8.6018523072408024E-2"/>
                  <c:y val="6.755170560354647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0B-4724-8CE6-B0734C829E55}"/>
                </c:ext>
              </c:extLst>
            </c:dLbl>
            <c:dLbl>
              <c:idx val="1"/>
              <c:spPr/>
              <c:txPr>
                <a:bodyPr/>
                <a:lstStyle/>
                <a:p>
                  <a:pPr>
                    <a:defRPr>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B90B-4724-8CE6-B0734C829E55}"/>
                </c:ext>
              </c:extLst>
            </c:dLbl>
            <c:dLbl>
              <c:idx val="3"/>
              <c:spPr/>
              <c:txPr>
                <a:bodyPr/>
                <a:lstStyle/>
                <a:p>
                  <a:pPr>
                    <a:defRPr>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B90B-4724-8CE6-B0734C829E55}"/>
                </c:ext>
              </c:extLst>
            </c:dLbl>
            <c:dLbl>
              <c:idx val="7"/>
              <c:spPr/>
              <c:txPr>
                <a:bodyPr/>
                <a:lstStyle/>
                <a:p>
                  <a:pPr>
                    <a:defRPr>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B90B-4724-8CE6-B0734C829E55}"/>
                </c:ext>
              </c:extLst>
            </c:dLbl>
            <c:dLbl>
              <c:idx val="9"/>
              <c:spPr/>
              <c:txPr>
                <a:bodyPr/>
                <a:lstStyle/>
                <a:p>
                  <a:pPr>
                    <a:defRPr>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B90B-4724-8CE6-B0734C829E55}"/>
                </c:ext>
              </c:extLst>
            </c:dLbl>
            <c:dLbl>
              <c:idx val="11"/>
              <c:spPr/>
              <c:txPr>
                <a:bodyPr/>
                <a:lstStyle/>
                <a:p>
                  <a:pPr>
                    <a:defRPr>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B90B-4724-8CE6-B0734C829E55}"/>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Sheet1!$B$1:$O$1</c:f>
              <c:strCache>
                <c:ptCount val="14"/>
                <c:pt idx="0">
                  <c:v>MED</c:v>
                </c:pt>
                <c:pt idx="1">
                  <c:v>SURG</c:v>
                </c:pt>
                <c:pt idx="2">
                  <c:v>DERM</c:v>
                </c:pt>
                <c:pt idx="3">
                  <c:v>OB/GYN</c:v>
                </c:pt>
                <c:pt idx="4">
                  <c:v>ENT</c:v>
                </c:pt>
                <c:pt idx="5">
                  <c:v>ANESTH</c:v>
                </c:pt>
                <c:pt idx="6">
                  <c:v>PEDS</c:v>
                </c:pt>
                <c:pt idx="7">
                  <c:v>RAD</c:v>
                </c:pt>
                <c:pt idx="8">
                  <c:v>OPTHAL</c:v>
                </c:pt>
                <c:pt idx="9">
                  <c:v>FAM MED</c:v>
                </c:pt>
                <c:pt idx="10">
                  <c:v>ER</c:v>
                </c:pt>
                <c:pt idx="11">
                  <c:v>PSYCH</c:v>
                </c:pt>
                <c:pt idx="12">
                  <c:v>NEURO</c:v>
                </c:pt>
                <c:pt idx="13">
                  <c:v>RES</c:v>
                </c:pt>
              </c:strCache>
            </c:strRef>
          </c:cat>
          <c:val>
            <c:numRef>
              <c:f>Sheet1!$B$2:$O$2</c:f>
              <c:numCache>
                <c:formatCode>General</c:formatCode>
                <c:ptCount val="14"/>
                <c:pt idx="0">
                  <c:v>36</c:v>
                </c:pt>
                <c:pt idx="1">
                  <c:v>8</c:v>
                </c:pt>
                <c:pt idx="2">
                  <c:v>15</c:v>
                </c:pt>
                <c:pt idx="3">
                  <c:v>4</c:v>
                </c:pt>
                <c:pt idx="4">
                  <c:v>2</c:v>
                </c:pt>
                <c:pt idx="5">
                  <c:v>2</c:v>
                </c:pt>
                <c:pt idx="6">
                  <c:v>11</c:v>
                </c:pt>
                <c:pt idx="7">
                  <c:v>6</c:v>
                </c:pt>
                <c:pt idx="8">
                  <c:v>2</c:v>
                </c:pt>
                <c:pt idx="9">
                  <c:v>2</c:v>
                </c:pt>
                <c:pt idx="10">
                  <c:v>2</c:v>
                </c:pt>
                <c:pt idx="11">
                  <c:v>6</c:v>
                </c:pt>
                <c:pt idx="12">
                  <c:v>2</c:v>
                </c:pt>
                <c:pt idx="13">
                  <c:v>2</c:v>
                </c:pt>
              </c:numCache>
            </c:numRef>
          </c:val>
          <c:extLst>
            <c:ext xmlns:c16="http://schemas.microsoft.com/office/drawing/2014/chart" uri="{C3380CC4-5D6E-409C-BE32-E72D297353CC}">
              <c16:uniqueId val="{00000009-B90B-4724-8CE6-B0734C829E55}"/>
            </c:ext>
          </c:extLst>
        </c:ser>
        <c:dLbls>
          <c:showLegendKey val="0"/>
          <c:showVal val="0"/>
          <c:showCatName val="0"/>
          <c:showSerName val="0"/>
          <c:showPercent val="0"/>
          <c:showBubbleSize val="0"/>
          <c:showLeaderLines val="0"/>
        </c:dLbls>
      </c:pie3DChart>
    </c:plotArea>
    <c:legend>
      <c:legendPos val="r"/>
      <c:layout>
        <c:manualLayout>
          <c:xMode val="edge"/>
          <c:yMode val="edge"/>
          <c:x val="0.83456681882373918"/>
          <c:y val="1.8988416802855203E-2"/>
          <c:w val="0.15665643903613863"/>
          <c:h val="0.93927699341714899"/>
        </c:manualLayout>
      </c:layout>
      <c:overlay val="0"/>
      <c:spPr>
        <a:ln>
          <a:solidFill>
            <a:schemeClr val="tx2"/>
          </a:solidFill>
        </a:ln>
      </c:spPr>
    </c:legend>
    <c:plotVisOnly val="1"/>
    <c:dispBlanksAs val="zero"/>
    <c:showDLblsOverMax val="0"/>
  </c:chart>
  <c:txPr>
    <a:bodyPr/>
    <a:lstStyle/>
    <a:p>
      <a:pPr>
        <a:defRPr sz="105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Arial" charset="0"/>
                <a:ea typeface="ＭＳ Ｐゴシック" charset="-128"/>
              </a:defRPr>
            </a:lvl1pPr>
          </a:lstStyle>
          <a:p>
            <a:pPr>
              <a:defRPr/>
            </a:pPr>
            <a:fld id="{B1DC7289-B5C7-47A1-AD04-6C550BA76B92}" type="datetimeFigureOut">
              <a:rPr lang="en-US"/>
              <a:pPr>
                <a:defRPr/>
              </a:pPr>
              <a:t>9/30/2021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Arial" charset="0"/>
                <a:ea typeface="ＭＳ Ｐゴシック" charset="-128"/>
              </a:defRPr>
            </a:lvl1pPr>
          </a:lstStyle>
          <a:p>
            <a:pPr>
              <a:defRPr/>
            </a:pPr>
            <a:fld id="{46538DEA-9B84-41A5-8247-3BF46533C541}" type="slidenum">
              <a:rPr lang="en-US"/>
              <a:pPr>
                <a:defRPr/>
              </a:pPr>
              <a:t>‹#›</a:t>
            </a:fld>
            <a:endParaRPr lang="en-US"/>
          </a:p>
        </p:txBody>
      </p:sp>
    </p:spTree>
    <p:extLst>
      <p:ext uri="{BB962C8B-B14F-4D97-AF65-F5344CB8AC3E}">
        <p14:creationId xmlns:p14="http://schemas.microsoft.com/office/powerpoint/2010/main" val="3217346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a:defRPr/>
            </a:pPr>
            <a:fld id="{26034E9E-BC0A-4591-8603-6AED8342F6CB}" type="datetimeFigureOut">
              <a:rPr lang="en-US" altLang="en-US"/>
              <a:pPr>
                <a:defRPr/>
              </a:pPr>
              <a:t>9/30/2021</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F0AB0645-4235-4791-BDC9-0CF7869434B2}" type="slidenum">
              <a:rPr lang="en-US" altLang="en-US"/>
              <a:pPr>
                <a:defRPr/>
              </a:pPr>
              <a:t>‹#›</a:t>
            </a:fld>
            <a:endParaRPr lang="en-US" altLang="en-US"/>
          </a:p>
        </p:txBody>
      </p:sp>
    </p:spTree>
    <p:extLst>
      <p:ext uri="{BB962C8B-B14F-4D97-AF65-F5344CB8AC3E}">
        <p14:creationId xmlns:p14="http://schemas.microsoft.com/office/powerpoint/2010/main" val="38449622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0AB0645-4235-4791-BDC9-0CF7869434B2}" type="slidenum">
              <a:rPr lang="en-US" altLang="en-US" smtClean="0"/>
              <a:pPr>
                <a:defRPr/>
              </a:pPr>
              <a:t>1</a:t>
            </a:fld>
            <a:endParaRPr lang="en-US" altLang="en-US"/>
          </a:p>
        </p:txBody>
      </p:sp>
    </p:spTree>
    <p:extLst>
      <p:ext uri="{BB962C8B-B14F-4D97-AF65-F5344CB8AC3E}">
        <p14:creationId xmlns:p14="http://schemas.microsoft.com/office/powerpoint/2010/main" val="3019430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E3A4658-3FD0-D442-B437-9A605C558D5D}"/>
              </a:ext>
            </a:extLst>
          </p:cNvPr>
          <p:cNvSpPr>
            <a:spLocks noGrp="1" noRot="1" noChangeAspect="1" noTextEdit="1"/>
          </p:cNvSpPr>
          <p:nvPr>
            <p:ph type="sldImg"/>
          </p:nvPr>
        </p:nvSpPr>
        <p:spPr>
          <a:xfrm>
            <a:off x="1150938" y="692150"/>
            <a:ext cx="4556125" cy="3416300"/>
          </a:xfrm>
          <a:ln/>
        </p:spPr>
      </p:sp>
      <p:sp>
        <p:nvSpPr>
          <p:cNvPr id="40963" name="Notes Placeholder 2">
            <a:extLst>
              <a:ext uri="{FF2B5EF4-FFF2-40B4-BE49-F238E27FC236}">
                <a16:creationId xmlns:a16="http://schemas.microsoft.com/office/drawing/2014/main" id="{6B6DC3A7-19B7-B145-8910-2F356D43DDD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D78280A-E71E-0046-9B85-DF89102BAD3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latin typeface="Arial" panose="020B0604020202020204" pitchFamily="34" charset="0"/>
              </a:rPr>
              <a:t>Applications for the Sarnoff Fellowship Program must be submitted online on the Sarnoff website.  The website also contains names of potential Sponsors at most US medical schools.  You may also contact Dana Boyd for more information.  </a:t>
            </a:r>
          </a:p>
          <a:p>
            <a:endParaRPr lang="en-US" altLang="en-US" sz="1600">
              <a:latin typeface="Arial" panose="020B0604020202020204" pitchFamily="34" charset="0"/>
            </a:endParaRPr>
          </a:p>
          <a:p>
            <a:r>
              <a:rPr lang="en-US" altLang="en-US" sz="1600">
                <a:latin typeface="Arial" panose="020B0604020202020204" pitchFamily="34" charset="0"/>
              </a:rPr>
              <a:t>Thank you for your interest.  I’ll be happy to answer any questions.</a:t>
            </a:r>
          </a:p>
        </p:txBody>
      </p:sp>
      <p:sp>
        <p:nvSpPr>
          <p:cNvPr id="43011" name="Rectangle 3">
            <a:extLst>
              <a:ext uri="{FF2B5EF4-FFF2-40B4-BE49-F238E27FC236}">
                <a16:creationId xmlns:a16="http://schemas.microsoft.com/office/drawing/2014/main" id="{74330474-5166-6140-BFD5-EE0D91F828B1}"/>
              </a:ext>
            </a:extLst>
          </p:cNvPr>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0AB0645-4235-4791-BDC9-0CF7869434B2}" type="slidenum">
              <a:rPr lang="en-US" altLang="en-US" smtClean="0"/>
              <a:pPr>
                <a:defRPr/>
              </a:pPr>
              <a:t>32</a:t>
            </a:fld>
            <a:endParaRPr lang="en-US" altLang="en-US"/>
          </a:p>
        </p:txBody>
      </p:sp>
    </p:spTree>
    <p:extLst>
      <p:ext uri="{BB962C8B-B14F-4D97-AF65-F5344CB8AC3E}">
        <p14:creationId xmlns:p14="http://schemas.microsoft.com/office/powerpoint/2010/main" val="172236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FD09CA1-3701-4C3A-BE7D-39379C05D665}" type="slidenum">
              <a:rPr lang="en-US" altLang="en-US" smtClean="0"/>
              <a:pPr/>
              <a:t>2</a:t>
            </a:fld>
            <a:endParaRPr lang="en-US" altLang="en-US"/>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endParaRPr lang="en-US"/>
          </a:p>
        </p:txBody>
      </p:sp>
      <p:sp>
        <p:nvSpPr>
          <p:cNvPr id="17412"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5EB743-718B-48B9-B86F-B1FA2254B5D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97646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endParaRPr lang="en-US" dirty="0"/>
          </a:p>
        </p:txBody>
      </p:sp>
      <p:sp>
        <p:nvSpPr>
          <p:cNvPr id="194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732CB8-1CB3-4F16-B73F-6B4ECE4AED5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endParaRPr lang="en-US"/>
          </a:p>
        </p:txBody>
      </p:sp>
      <p:sp>
        <p:nvSpPr>
          <p:cNvPr id="194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732CB8-1CB3-4F16-B73F-6B4ECE4AED52}"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26DAE-040A-47D1-9C1C-79AB2BC40C8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4201996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CFCA8AB-4749-8845-9CD8-23CD2B4B1FB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a:latin typeface="Arial" panose="020B0604020202020204" pitchFamily="34" charset="0"/>
              </a:rPr>
              <a:t>Dr. Sarnoff designed the fellowship for medical students without extensive prior research experience, but students with experience obviously are also encouraged to apply.</a:t>
            </a:r>
          </a:p>
          <a:p>
            <a:endParaRPr lang="en-US" altLang="en-US" sz="1800">
              <a:latin typeface="Arial" panose="020B0604020202020204" pitchFamily="34" charset="0"/>
            </a:endParaRPr>
          </a:p>
          <a:p>
            <a:r>
              <a:rPr lang="en-US" altLang="en-US" sz="1800">
                <a:latin typeface="Arial" panose="020B0604020202020204" pitchFamily="34" charset="0"/>
              </a:rPr>
              <a:t>An unique aspect of the fellowship is that students spend a year conducting research in a laboratory at an institution other than their own.  This allows the medical student to experience a different academic environment and remove any barriers to working in a high quality lab.  The Sarnoff Foundation will fund students with extenuating circumstances (such as family commitments) who wish to stay at their medical school.</a:t>
            </a:r>
          </a:p>
        </p:txBody>
      </p:sp>
      <p:sp>
        <p:nvSpPr>
          <p:cNvPr id="29699" name="Rectangle 3">
            <a:extLst>
              <a:ext uri="{FF2B5EF4-FFF2-40B4-BE49-F238E27FC236}">
                <a16:creationId xmlns:a16="http://schemas.microsoft.com/office/drawing/2014/main" id="{8F72CA69-A02C-2547-82AF-048AB420C41A}"/>
              </a:ext>
            </a:extLst>
          </p:cNvPr>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6F1B4C7-B696-2E4F-BF46-88EBDEC511F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latin typeface="Arial" panose="020B0604020202020204" pitchFamily="34" charset="0"/>
              </a:rPr>
              <a:t>The current annual stipend for the fellowship is $35,000 which are provided as monthly payments.</a:t>
            </a:r>
          </a:p>
          <a:p>
            <a:endParaRPr lang="en-US" altLang="en-US" sz="1600">
              <a:latin typeface="Arial" panose="020B0604020202020204" pitchFamily="34" charset="0"/>
            </a:endParaRPr>
          </a:p>
          <a:p>
            <a:r>
              <a:rPr lang="en-US" altLang="en-US" sz="1600">
                <a:latin typeface="Arial" panose="020B0604020202020204" pitchFamily="34" charset="0"/>
              </a:rPr>
              <a:t>An applicant is not expected to have chosen a laboratory before receiving the fellowship.  After a fellow has been granted the fellowship, he or she will work with the Scientific Committee advisor to choose a number of laboratories that would provide an optimal research experience.  Up to $8,000 is provided for travel expenses related to these lab visits, moving expenses, and health insurance.</a:t>
            </a:r>
          </a:p>
        </p:txBody>
      </p:sp>
      <p:sp>
        <p:nvSpPr>
          <p:cNvPr id="38915" name="Rectangle 3">
            <a:extLst>
              <a:ext uri="{FF2B5EF4-FFF2-40B4-BE49-F238E27FC236}">
                <a16:creationId xmlns:a16="http://schemas.microsoft.com/office/drawing/2014/main" id="{EBA8F156-2543-964B-A77B-368AA438C920}"/>
              </a:ext>
            </a:extLst>
          </p:cNvPr>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44FB819-D5E7-094E-A075-BAB00568BD1D}"/>
              </a:ext>
            </a:extLst>
          </p:cNvPr>
          <p:cNvSpPr>
            <a:spLocks noGrp="1" noChangeArrowheads="1"/>
          </p:cNvSpPr>
          <p:nvPr>
            <p:ph type="body" idx="1"/>
          </p:nvPr>
        </p:nvSpPr>
        <p:spPr>
          <a:xfrm>
            <a:off x="914400" y="4343400"/>
            <a:ext cx="5029200" cy="4495800"/>
          </a:xfrm>
          <a:ln w="9525"/>
        </p:spPr>
        <p:txBody>
          <a:bodyPr/>
          <a:lstStyle/>
          <a:p>
            <a:pPr>
              <a:defRPr/>
            </a:pPr>
            <a:r>
              <a:rPr lang="en-US" dirty="0">
                <a:latin typeface="Arial" pitchFamily="34" charset="0"/>
              </a:rPr>
              <a:t>Applications for the 2020-21 Sarnoff Fellowship Program are due on January 12, 2022. They include:</a:t>
            </a:r>
          </a:p>
          <a:p>
            <a:pPr>
              <a:defRPr/>
            </a:pPr>
            <a:endParaRPr lang="en-US" dirty="0">
              <a:latin typeface="Arial" pitchFamily="34" charset="0"/>
            </a:endParaRPr>
          </a:p>
          <a:p>
            <a:pPr>
              <a:defRPr/>
            </a:pPr>
            <a:r>
              <a:rPr lang="en-US" dirty="0">
                <a:latin typeface="Arial" pitchFamily="34" charset="0"/>
              </a:rPr>
              <a:t>-a one page personal statement</a:t>
            </a:r>
          </a:p>
          <a:p>
            <a:pPr>
              <a:defRPr/>
            </a:pPr>
            <a:endParaRPr lang="en-US" dirty="0">
              <a:latin typeface="Arial" pitchFamily="34" charset="0"/>
            </a:endParaRPr>
          </a:p>
          <a:p>
            <a:pPr>
              <a:defRPr/>
            </a:pPr>
            <a:r>
              <a:rPr lang="en-US" dirty="0">
                <a:latin typeface="Arial" pitchFamily="34" charset="0"/>
              </a:rPr>
              <a:t>-a three page essay, consisting of the following components: </a:t>
            </a:r>
          </a:p>
          <a:p>
            <a:pPr marL="228600" indent="-228600">
              <a:buFontTx/>
              <a:buAutoNum type="arabicParenBoth"/>
              <a:defRPr/>
            </a:pPr>
            <a:r>
              <a:rPr lang="en-US" dirty="0">
                <a:latin typeface="Arial" pitchFamily="34" charset="0"/>
              </a:rPr>
              <a:t>In one page, describe a specific clinical or scientific question or problem relevant to cardiovascular medicine that you find important or interesting.   (Note: this problem does not necessarily define or constrain the research topic you will explore during your Sarnoff year)</a:t>
            </a:r>
          </a:p>
          <a:p>
            <a:pPr marL="228600" indent="-228600">
              <a:buFontTx/>
              <a:buAutoNum type="arabicParenBoth"/>
              <a:defRPr/>
            </a:pPr>
            <a:r>
              <a:rPr lang="en-US" dirty="0">
                <a:latin typeface="Arial" pitchFamily="34" charset="0"/>
              </a:rPr>
              <a:t>In two pages, describe 2-3 approaches to examining the problem.  </a:t>
            </a:r>
          </a:p>
          <a:p>
            <a:pPr>
              <a:defRPr/>
            </a:pPr>
            <a:endParaRPr lang="en-US" dirty="0">
              <a:latin typeface="Arial" pitchFamily="34" charset="0"/>
            </a:endParaRPr>
          </a:p>
          <a:p>
            <a:pPr>
              <a:defRPr/>
            </a:pPr>
            <a:r>
              <a:rPr lang="en-US" dirty="0">
                <a:latin typeface="Arial" pitchFamily="34" charset="0"/>
              </a:rPr>
              <a:t>-a CV and medical school transcript</a:t>
            </a:r>
          </a:p>
          <a:p>
            <a:pPr>
              <a:defRPr/>
            </a:pPr>
            <a:endParaRPr lang="en-US" dirty="0">
              <a:latin typeface="Arial" pitchFamily="34" charset="0"/>
            </a:endParaRPr>
          </a:p>
          <a:p>
            <a:pPr>
              <a:defRPr/>
            </a:pPr>
            <a:r>
              <a:rPr lang="en-US" dirty="0">
                <a:latin typeface="Arial" pitchFamily="34" charset="0"/>
              </a:rPr>
              <a:t>-a letter of endorsement from a member of your medical school faculty who will serve as your “sponsor.”  He or she is responsible for assisting you in preparing your application, especially your essay, and for advising you on your laboratory selection along with your Scientific Committee advisor.</a:t>
            </a:r>
          </a:p>
          <a:p>
            <a:pPr>
              <a:defRPr/>
            </a:pPr>
            <a:endParaRPr lang="en-US" dirty="0">
              <a:latin typeface="Arial" pitchFamily="34" charset="0"/>
            </a:endParaRPr>
          </a:p>
          <a:p>
            <a:pPr>
              <a:defRPr/>
            </a:pPr>
            <a:r>
              <a:rPr lang="en-US" dirty="0">
                <a:latin typeface="Arial" pitchFamily="34" charset="0"/>
              </a:rPr>
              <a:t>-and, letters of recommendation from individuals that can comment on your abilities as an inquisitive and critical thinker.</a:t>
            </a:r>
          </a:p>
          <a:p>
            <a:pPr>
              <a:defRPr/>
            </a:pPr>
            <a:endParaRPr lang="en-US" dirty="0">
              <a:latin typeface="Arial" pitchFamily="34" charset="0"/>
            </a:endParaRPr>
          </a:p>
          <a:p>
            <a:pPr>
              <a:defRPr/>
            </a:pPr>
            <a:r>
              <a:rPr lang="en-US" dirty="0">
                <a:latin typeface="Arial" pitchFamily="34" charset="0"/>
              </a:rPr>
              <a:t>After the applications are reviewed, up to 20 applicants will be invited for interviews with the Scientific Committee in early March 2022.  Up to 12 medical students are granted Sarnoff Fellowship awards.  The Scientific Committee places major emphasis on an applicant’s interest in a career in cardiovascular-related research and the ability to reason critically in a scientific fashion.</a:t>
            </a:r>
          </a:p>
        </p:txBody>
      </p:sp>
      <p:sp>
        <p:nvSpPr>
          <p:cNvPr id="41987" name="Rectangle 3">
            <a:extLst>
              <a:ext uri="{FF2B5EF4-FFF2-40B4-BE49-F238E27FC236}">
                <a16:creationId xmlns:a16="http://schemas.microsoft.com/office/drawing/2014/main" id="{B4F73DF5-78D4-AA41-AEEF-F10CD0122CBF}"/>
              </a:ext>
            </a:extLst>
          </p:cNvPr>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6D2446-B33B-4170-A309-85C74ED45D7B}" type="slidenum">
              <a:rPr lang="en-US" altLang="en-US"/>
              <a:pPr>
                <a:defRPr/>
              </a:pPr>
              <a:t>‹#›</a:t>
            </a:fld>
            <a:endParaRPr lang="en-US" altLang="en-US"/>
          </a:p>
        </p:txBody>
      </p:sp>
    </p:spTree>
    <p:extLst>
      <p:ext uri="{BB962C8B-B14F-4D97-AF65-F5344CB8AC3E}">
        <p14:creationId xmlns:p14="http://schemas.microsoft.com/office/powerpoint/2010/main" val="159227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8ED208-65F5-4125-8530-8FF16374C20A}" type="slidenum">
              <a:rPr lang="en-US" altLang="en-US"/>
              <a:pPr>
                <a:defRPr/>
              </a:pPr>
              <a:t>‹#›</a:t>
            </a:fld>
            <a:endParaRPr lang="en-US" altLang="en-US"/>
          </a:p>
        </p:txBody>
      </p:sp>
    </p:spTree>
    <p:extLst>
      <p:ext uri="{BB962C8B-B14F-4D97-AF65-F5344CB8AC3E}">
        <p14:creationId xmlns:p14="http://schemas.microsoft.com/office/powerpoint/2010/main" val="298165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AA5B2A-67E4-4507-80ED-6AC42C00BB14}" type="slidenum">
              <a:rPr lang="en-US" altLang="en-US"/>
              <a:pPr>
                <a:defRPr/>
              </a:pPr>
              <a:t>‹#›</a:t>
            </a:fld>
            <a:endParaRPr lang="en-US" altLang="en-US"/>
          </a:p>
        </p:txBody>
      </p:sp>
    </p:spTree>
    <p:extLst>
      <p:ext uri="{BB962C8B-B14F-4D97-AF65-F5344CB8AC3E}">
        <p14:creationId xmlns:p14="http://schemas.microsoft.com/office/powerpoint/2010/main" val="2109205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75064387-D5AC-A24F-BA66-76AFF544B689}"/>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5087D446-D2B4-DC40-A837-23A79EFF712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68E7E785-EF26-EE40-A5B9-ECE20A05CB74}"/>
              </a:ext>
            </a:extLst>
          </p:cNvPr>
          <p:cNvSpPr>
            <a:spLocks noGrp="1"/>
          </p:cNvSpPr>
          <p:nvPr>
            <p:ph type="sldNum" sz="quarter" idx="12"/>
          </p:nvPr>
        </p:nvSpPr>
        <p:spPr/>
        <p:txBody>
          <a:bodyPr/>
          <a:lstStyle>
            <a:lvl1pPr>
              <a:defRPr/>
            </a:lvl1pPr>
          </a:lstStyle>
          <a:p>
            <a:fld id="{1E31D876-C81F-4447-8744-9C01CA16EA51}" type="slidenum">
              <a:rPr lang="en-US" altLang="en-US"/>
              <a:pPr/>
              <a:t>‹#›</a:t>
            </a:fld>
            <a:endParaRPr lang="en-US" altLang="en-US"/>
          </a:p>
        </p:txBody>
      </p:sp>
    </p:spTree>
    <p:extLst>
      <p:ext uri="{BB962C8B-B14F-4D97-AF65-F5344CB8AC3E}">
        <p14:creationId xmlns:p14="http://schemas.microsoft.com/office/powerpoint/2010/main" val="3042928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rtlCol="0">
            <a:normAutofit/>
          </a:bodyPr>
          <a:lstStyle/>
          <a:p>
            <a:pPr lvl="0"/>
            <a:endParaRPr lang="en-US" noProof="0"/>
          </a:p>
        </p:txBody>
      </p:sp>
      <p:sp>
        <p:nvSpPr>
          <p:cNvPr id="5" name="Date Placeholder 9">
            <a:extLst>
              <a:ext uri="{FF2B5EF4-FFF2-40B4-BE49-F238E27FC236}">
                <a16:creationId xmlns:a16="http://schemas.microsoft.com/office/drawing/2014/main" id="{8A7AB645-F5F9-CB4F-A8BB-68F6A24E03EF}"/>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E42312DE-0423-3043-AF7A-183E3652A0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4B0916BB-7352-C349-9ADE-E48145E99D77}"/>
              </a:ext>
            </a:extLst>
          </p:cNvPr>
          <p:cNvSpPr>
            <a:spLocks noGrp="1"/>
          </p:cNvSpPr>
          <p:nvPr>
            <p:ph type="sldNum" sz="quarter" idx="12"/>
          </p:nvPr>
        </p:nvSpPr>
        <p:spPr/>
        <p:txBody>
          <a:bodyPr/>
          <a:lstStyle>
            <a:lvl1pPr>
              <a:defRPr/>
            </a:lvl1pPr>
          </a:lstStyle>
          <a:p>
            <a:fld id="{A000B476-7B8E-514B-9F09-F144EA1A19DF}" type="slidenum">
              <a:rPr lang="en-US" altLang="en-US"/>
              <a:pPr/>
              <a:t>‹#›</a:t>
            </a:fld>
            <a:endParaRPr lang="en-US" altLang="en-US"/>
          </a:p>
        </p:txBody>
      </p:sp>
    </p:spTree>
    <p:extLst>
      <p:ext uri="{BB962C8B-B14F-4D97-AF65-F5344CB8AC3E}">
        <p14:creationId xmlns:p14="http://schemas.microsoft.com/office/powerpoint/2010/main" val="721752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790575" cy="6858000"/>
          </a:xfrm>
          <a:prstGeom prst="rect">
            <a:avLst/>
          </a:prstGeom>
          <a:solidFill>
            <a:srgbClr val="0000FF"/>
          </a:solidFill>
          <a:ln w="9525">
            <a:noFill/>
            <a:miter lim="800000"/>
            <a:headEnd/>
            <a:tailEnd/>
          </a:ln>
          <a:effectLst/>
        </p:spPr>
        <p:txBody>
          <a:bodyPr wrap="none" anchor="ctr"/>
          <a:lstStyle/>
          <a:p>
            <a:pPr eaLnBrk="0" hangingPunct="0">
              <a:defRPr/>
            </a:pPr>
            <a:endParaRPr lang="en-US" sz="1200">
              <a:latin typeface="Arial" charset="0"/>
            </a:endParaRPr>
          </a:p>
        </p:txBody>
      </p:sp>
      <p:sp>
        <p:nvSpPr>
          <p:cNvPr id="5" name="Line 5"/>
          <p:cNvSpPr>
            <a:spLocks noChangeShapeType="1"/>
          </p:cNvSpPr>
          <p:nvPr/>
        </p:nvSpPr>
        <p:spPr bwMode="auto">
          <a:xfrm>
            <a:off x="914400" y="2971800"/>
            <a:ext cx="7696200" cy="0"/>
          </a:xfrm>
          <a:prstGeom prst="line">
            <a:avLst/>
          </a:prstGeom>
          <a:noFill/>
          <a:ln w="38100">
            <a:solidFill>
              <a:srgbClr val="D50526"/>
            </a:solidFill>
            <a:round/>
            <a:headEnd type="none" w="sm" len="sm"/>
            <a:tailEnd type="none" w="sm" len="sm"/>
          </a:ln>
          <a:effectLst/>
        </p:spPr>
        <p:txBody>
          <a:bodyPr wrap="none" anchor="ctr"/>
          <a:lstStyle/>
          <a:p>
            <a:pPr>
              <a:defRPr/>
            </a:pPr>
            <a:endParaRPr lang="en-US"/>
          </a:p>
        </p:txBody>
      </p:sp>
      <p:pic>
        <p:nvPicPr>
          <p:cNvPr id="6" name="Picture 6"/>
          <p:cNvPicPr>
            <a:picLocks noChangeAspect="1" noChangeArrowheads="1"/>
          </p:cNvPicPr>
          <p:nvPr/>
        </p:nvPicPr>
        <p:blipFill>
          <a:blip r:embed="rId2" cstate="print"/>
          <a:srcRect/>
          <a:stretch>
            <a:fillRect/>
          </a:stretch>
        </p:blipFill>
        <p:spPr bwMode="auto">
          <a:xfrm>
            <a:off x="7543800" y="4953000"/>
            <a:ext cx="1149350" cy="1439863"/>
          </a:xfrm>
          <a:prstGeom prst="rect">
            <a:avLst/>
          </a:prstGeom>
          <a:noFill/>
          <a:ln w="9525">
            <a:noFill/>
            <a:miter lim="800000"/>
            <a:headEnd/>
            <a:tailEnd/>
          </a:ln>
        </p:spPr>
      </p:pic>
      <p:sp>
        <p:nvSpPr>
          <p:cNvPr id="107522" name="Rectangle 2"/>
          <p:cNvSpPr>
            <a:spLocks noGrp="1" noChangeArrowheads="1"/>
          </p:cNvSpPr>
          <p:nvPr>
            <p:ph type="ctrTitle"/>
          </p:nvPr>
        </p:nvSpPr>
        <p:spPr>
          <a:xfrm>
            <a:off x="914400" y="960438"/>
            <a:ext cx="7772400" cy="731837"/>
          </a:xfrm>
        </p:spPr>
        <p:txBody>
          <a:bodyPr anchor="b">
            <a:spAutoFit/>
          </a:bodyPr>
          <a:lstStyle>
            <a:lvl1pPr>
              <a:defRPr sz="4800">
                <a:solidFill>
                  <a:schemeClr val="tx1"/>
                </a:solidFill>
              </a:defRPr>
            </a:lvl1pPr>
          </a:lstStyle>
          <a:p>
            <a:r>
              <a:rPr lang="en-US"/>
              <a:t>Project</a:t>
            </a:r>
          </a:p>
        </p:txBody>
      </p:sp>
      <p:sp>
        <p:nvSpPr>
          <p:cNvPr id="107523" name="Rectangle 3"/>
          <p:cNvSpPr>
            <a:spLocks noGrp="1" noChangeArrowheads="1"/>
          </p:cNvSpPr>
          <p:nvPr>
            <p:ph type="subTitle" idx="1"/>
          </p:nvPr>
        </p:nvSpPr>
        <p:spPr>
          <a:xfrm>
            <a:off x="912813" y="3478213"/>
            <a:ext cx="6400800" cy="1560512"/>
          </a:xfrm>
        </p:spPr>
        <p:txBody>
          <a:bodyPr lIns="0" tIns="0" rIns="0" bIns="0">
            <a:spAutoFit/>
          </a:bodyPr>
          <a:lstStyle>
            <a:lvl1pPr marL="0" indent="0">
              <a:lnSpc>
                <a:spcPct val="150000"/>
              </a:lnSpc>
              <a:buFont typeface="Wingdings" pitchFamily="2" charset="2"/>
              <a:buNone/>
              <a:defRPr sz="3200">
                <a:solidFill>
                  <a:srgbClr val="000066"/>
                </a:solidFill>
              </a:defRPr>
            </a:lvl1pPr>
          </a:lstStyle>
          <a:p>
            <a:r>
              <a:rPr lang="en-US"/>
              <a:t>Title/Author</a:t>
            </a:r>
          </a:p>
          <a:p>
            <a:r>
              <a:rPr lang="en-US"/>
              <a:t>Date</a:t>
            </a:r>
          </a:p>
        </p:txBody>
      </p:sp>
    </p:spTree>
    <p:extLst>
      <p:ext uri="{BB962C8B-B14F-4D97-AF65-F5344CB8AC3E}">
        <p14:creationId xmlns:p14="http://schemas.microsoft.com/office/powerpoint/2010/main" val="3404826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FA1CFC50-0AD5-4B56-88A9-52A9A35D2027}" type="slidenum">
              <a:rPr lang="en-US"/>
              <a:pPr>
                <a:defRPr/>
              </a:pPr>
              <a:t>‹#›</a:t>
            </a:fld>
            <a:endParaRPr lang="en-US"/>
          </a:p>
        </p:txBody>
      </p:sp>
    </p:spTree>
    <p:extLst>
      <p:ext uri="{BB962C8B-B14F-4D97-AF65-F5344CB8AC3E}">
        <p14:creationId xmlns:p14="http://schemas.microsoft.com/office/powerpoint/2010/main" val="1700359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66FEBE49-EF89-400B-8EC5-12DA3E710F64}" type="slidenum">
              <a:rPr lang="en-US"/>
              <a:pPr>
                <a:defRPr/>
              </a:pPr>
              <a:t>‹#›</a:t>
            </a:fld>
            <a:endParaRPr lang="en-US"/>
          </a:p>
        </p:txBody>
      </p:sp>
    </p:spTree>
    <p:extLst>
      <p:ext uri="{BB962C8B-B14F-4D97-AF65-F5344CB8AC3E}">
        <p14:creationId xmlns:p14="http://schemas.microsoft.com/office/powerpoint/2010/main" val="3449144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078F2E05-56F7-44C0-9352-54AF98A4417D}" type="slidenum">
              <a:rPr lang="en-US"/>
              <a:pPr>
                <a:defRPr/>
              </a:pPr>
              <a:t>‹#›</a:t>
            </a:fld>
            <a:endParaRPr lang="en-US"/>
          </a:p>
        </p:txBody>
      </p:sp>
    </p:spTree>
    <p:extLst>
      <p:ext uri="{BB962C8B-B14F-4D97-AF65-F5344CB8AC3E}">
        <p14:creationId xmlns:p14="http://schemas.microsoft.com/office/powerpoint/2010/main" val="816074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66C32A6C-594D-4D04-81BB-4AB9CD0E3CD6}" type="slidenum">
              <a:rPr lang="en-US"/>
              <a:pPr>
                <a:defRPr/>
              </a:pPr>
              <a:t>‹#›</a:t>
            </a:fld>
            <a:endParaRPr lang="en-US"/>
          </a:p>
        </p:txBody>
      </p:sp>
    </p:spTree>
    <p:extLst>
      <p:ext uri="{BB962C8B-B14F-4D97-AF65-F5344CB8AC3E}">
        <p14:creationId xmlns:p14="http://schemas.microsoft.com/office/powerpoint/2010/main" val="3873613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22F9898B-A8C4-40D5-A671-D4368AC64542}" type="slidenum">
              <a:rPr lang="en-US"/>
              <a:pPr>
                <a:defRPr/>
              </a:pPr>
              <a:t>‹#›</a:t>
            </a:fld>
            <a:endParaRPr lang="en-US"/>
          </a:p>
        </p:txBody>
      </p:sp>
    </p:spTree>
    <p:extLst>
      <p:ext uri="{BB962C8B-B14F-4D97-AF65-F5344CB8AC3E}">
        <p14:creationId xmlns:p14="http://schemas.microsoft.com/office/powerpoint/2010/main" val="314712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824430-20F5-41DB-BFFC-DD1AF4D67070}" type="slidenum">
              <a:rPr lang="en-US" altLang="en-US"/>
              <a:pPr>
                <a:defRPr/>
              </a:pPr>
              <a:t>‹#›</a:t>
            </a:fld>
            <a:endParaRPr lang="en-US" altLang="en-US"/>
          </a:p>
        </p:txBody>
      </p:sp>
    </p:spTree>
    <p:extLst>
      <p:ext uri="{BB962C8B-B14F-4D97-AF65-F5344CB8AC3E}">
        <p14:creationId xmlns:p14="http://schemas.microsoft.com/office/powerpoint/2010/main" val="196706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7B473865-E988-4714-8887-AB8688B6328A}" type="slidenum">
              <a:rPr lang="en-US"/>
              <a:pPr>
                <a:defRPr/>
              </a:pPr>
              <a:t>‹#›</a:t>
            </a:fld>
            <a:endParaRPr lang="en-US"/>
          </a:p>
        </p:txBody>
      </p:sp>
    </p:spTree>
    <p:extLst>
      <p:ext uri="{BB962C8B-B14F-4D97-AF65-F5344CB8AC3E}">
        <p14:creationId xmlns:p14="http://schemas.microsoft.com/office/powerpoint/2010/main" val="879895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ED09578E-9CDD-4650-A60A-070D43C114EF}" type="slidenum">
              <a:rPr lang="en-US"/>
              <a:pPr>
                <a:defRPr/>
              </a:pPr>
              <a:t>‹#›</a:t>
            </a:fld>
            <a:endParaRPr lang="en-US"/>
          </a:p>
        </p:txBody>
      </p:sp>
    </p:spTree>
    <p:extLst>
      <p:ext uri="{BB962C8B-B14F-4D97-AF65-F5344CB8AC3E}">
        <p14:creationId xmlns:p14="http://schemas.microsoft.com/office/powerpoint/2010/main" val="226639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E9116E8-148F-40E4-8838-6831DC498E27}" type="slidenum">
              <a:rPr lang="en-US"/>
              <a:pPr>
                <a:defRPr/>
              </a:pPr>
              <a:t>‹#›</a:t>
            </a:fld>
            <a:endParaRPr lang="en-US"/>
          </a:p>
        </p:txBody>
      </p:sp>
    </p:spTree>
    <p:extLst>
      <p:ext uri="{BB962C8B-B14F-4D97-AF65-F5344CB8AC3E}">
        <p14:creationId xmlns:p14="http://schemas.microsoft.com/office/powerpoint/2010/main" val="3033359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C3B94A5F-E851-4C41-87DD-C4B3E79AC19C}" type="slidenum">
              <a:rPr lang="en-US"/>
              <a:pPr>
                <a:defRPr/>
              </a:pPr>
              <a:t>‹#›</a:t>
            </a:fld>
            <a:endParaRPr lang="en-US"/>
          </a:p>
        </p:txBody>
      </p:sp>
    </p:spTree>
    <p:extLst>
      <p:ext uri="{BB962C8B-B14F-4D97-AF65-F5344CB8AC3E}">
        <p14:creationId xmlns:p14="http://schemas.microsoft.com/office/powerpoint/2010/main" val="2033406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04800"/>
            <a:ext cx="222885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04800"/>
            <a:ext cx="653415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1665A44E-8B4A-4B42-8B83-09333E4EB012}" type="slidenum">
              <a:rPr lang="en-US"/>
              <a:pPr>
                <a:defRPr/>
              </a:pPr>
              <a:t>‹#›</a:t>
            </a:fld>
            <a:endParaRPr lang="en-US"/>
          </a:p>
        </p:txBody>
      </p:sp>
    </p:spTree>
    <p:extLst>
      <p:ext uri="{BB962C8B-B14F-4D97-AF65-F5344CB8AC3E}">
        <p14:creationId xmlns:p14="http://schemas.microsoft.com/office/powerpoint/2010/main" val="899105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914400"/>
          </a:xfrm>
        </p:spPr>
        <p:txBody>
          <a:bodyPr/>
          <a:lstStyle/>
          <a:p>
            <a:r>
              <a:rPr lang="en-US"/>
              <a:t>Click to edit Master title style</a:t>
            </a:r>
          </a:p>
        </p:txBody>
      </p:sp>
      <p:sp>
        <p:nvSpPr>
          <p:cNvPr id="3" name="Chart Placeholder 2"/>
          <p:cNvSpPr>
            <a:spLocks noGrp="1"/>
          </p:cNvSpPr>
          <p:nvPr>
            <p:ph type="chart" idx="1"/>
          </p:nvPr>
        </p:nvSpPr>
        <p:spPr>
          <a:xfrm>
            <a:off x="533400" y="1752600"/>
            <a:ext cx="7772400" cy="4114800"/>
          </a:xfrm>
        </p:spPr>
        <p:txBody>
          <a:bodyPr/>
          <a:lstStyle/>
          <a:p>
            <a:pPr lvl="0"/>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fld id="{867C78EF-22B7-49DB-8650-F6B45E110FEC}" type="slidenum">
              <a:rPr lang="en-US"/>
              <a:pPr>
                <a:defRPr/>
              </a:pPr>
              <a:t>‹#›</a:t>
            </a:fld>
            <a:endParaRPr lang="en-US"/>
          </a:p>
        </p:txBody>
      </p:sp>
    </p:spTree>
    <p:extLst>
      <p:ext uri="{BB962C8B-B14F-4D97-AF65-F5344CB8AC3E}">
        <p14:creationId xmlns:p14="http://schemas.microsoft.com/office/powerpoint/2010/main" val="899621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914400"/>
          </a:xfrm>
        </p:spPr>
        <p:txBody>
          <a:bodyPr/>
          <a:lstStyle/>
          <a:p>
            <a:r>
              <a:rPr lang="en-US"/>
              <a:t>Click to edit Master title style</a:t>
            </a:r>
          </a:p>
        </p:txBody>
      </p:sp>
      <p:sp>
        <p:nvSpPr>
          <p:cNvPr id="3" name="Content Placeholder 2"/>
          <p:cNvSpPr>
            <a:spLocks noGrp="1"/>
          </p:cNvSpPr>
          <p:nvPr>
            <p:ph sz="half" idx="1"/>
          </p:nvPr>
        </p:nvSpPr>
        <p:spPr>
          <a:xfrm>
            <a:off x="5334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495800" y="1752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495800" y="3886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sldNum" sz="quarter" idx="10"/>
          </p:nvPr>
        </p:nvSpPr>
        <p:spPr>
          <a:ln/>
        </p:spPr>
        <p:txBody>
          <a:bodyPr/>
          <a:lstStyle>
            <a:lvl1pPr>
              <a:defRPr/>
            </a:lvl1pPr>
          </a:lstStyle>
          <a:p>
            <a:pPr>
              <a:defRPr/>
            </a:pPr>
            <a:fld id="{5C920D64-56CA-498F-9FBF-40657DD57A2A}" type="slidenum">
              <a:rPr lang="en-US"/>
              <a:pPr>
                <a:defRPr/>
              </a:pPr>
              <a:t>‹#›</a:t>
            </a:fld>
            <a:endParaRPr lang="en-US"/>
          </a:p>
        </p:txBody>
      </p:sp>
    </p:spTree>
    <p:extLst>
      <p:ext uri="{BB962C8B-B14F-4D97-AF65-F5344CB8AC3E}">
        <p14:creationId xmlns:p14="http://schemas.microsoft.com/office/powerpoint/2010/main" val="139111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914400"/>
          </a:xfrm>
        </p:spPr>
        <p:txBody>
          <a:bodyPr/>
          <a:lstStyle/>
          <a:p>
            <a:r>
              <a:rPr lang="en-US"/>
              <a:t>Click to edit Master title style</a:t>
            </a:r>
          </a:p>
        </p:txBody>
      </p:sp>
      <p:sp>
        <p:nvSpPr>
          <p:cNvPr id="3" name="Content Placeholder 2"/>
          <p:cNvSpPr>
            <a:spLocks noGrp="1"/>
          </p:cNvSpPr>
          <p:nvPr>
            <p:ph sz="quarter" idx="1"/>
          </p:nvPr>
        </p:nvSpPr>
        <p:spPr>
          <a:xfrm>
            <a:off x="533400" y="1752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33400" y="3886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4958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sldNum" sz="quarter" idx="10"/>
          </p:nvPr>
        </p:nvSpPr>
        <p:spPr>
          <a:ln/>
        </p:spPr>
        <p:txBody>
          <a:bodyPr/>
          <a:lstStyle>
            <a:lvl1pPr>
              <a:defRPr/>
            </a:lvl1pPr>
          </a:lstStyle>
          <a:p>
            <a:pPr>
              <a:defRPr/>
            </a:pPr>
            <a:fld id="{EE2EA268-3A0E-4BB4-A073-03DF42A32BEA}" type="slidenum">
              <a:rPr lang="en-US"/>
              <a:pPr>
                <a:defRPr/>
              </a:pPr>
              <a:t>‹#›</a:t>
            </a:fld>
            <a:endParaRPr lang="en-US"/>
          </a:p>
        </p:txBody>
      </p:sp>
    </p:spTree>
    <p:extLst>
      <p:ext uri="{BB962C8B-B14F-4D97-AF65-F5344CB8AC3E}">
        <p14:creationId xmlns:p14="http://schemas.microsoft.com/office/powerpoint/2010/main" val="1556701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2767014" y="6564313"/>
            <a:ext cx="2513012" cy="387350"/>
          </a:xfrm>
          <a:prstGeom prst="rect">
            <a:avLst/>
          </a:prstGeom>
          <a:noFill/>
          <a:ln w="9525">
            <a:noFill/>
            <a:miter lim="800000"/>
            <a:headEnd/>
            <a:tailEnd/>
          </a:ln>
        </p:spPr>
        <p:txBody>
          <a:bodyPr lIns="97648" tIns="48825" rIns="97648" bIns="48825">
            <a:spAutoFit/>
          </a:bodyPr>
          <a:lstStyle/>
          <a:p>
            <a:pPr algn="ctr" defTabSz="969963" eaLnBrk="0" hangingPunct="0">
              <a:spcBef>
                <a:spcPct val="50000"/>
              </a:spcBef>
            </a:pPr>
            <a:endParaRPr lang="en-US" sz="1900">
              <a:solidFill>
                <a:schemeClr val="tx1"/>
              </a:solidFill>
            </a:endParaRPr>
          </a:p>
        </p:txBody>
      </p:sp>
      <p:pic>
        <p:nvPicPr>
          <p:cNvPr id="5" name="Picture 85" descr="Penn_Medicine_color_xtra_sm"/>
          <p:cNvPicPr>
            <a:picLocks noChangeAspect="1" noChangeArrowheads="1"/>
          </p:cNvPicPr>
          <p:nvPr userDrawn="1"/>
        </p:nvPicPr>
        <p:blipFill>
          <a:blip r:embed="rId2" cstate="print"/>
          <a:srcRect/>
          <a:stretch>
            <a:fillRect/>
          </a:stretch>
        </p:blipFill>
        <p:spPr bwMode="auto">
          <a:xfrm>
            <a:off x="6019800" y="6124575"/>
            <a:ext cx="2819400" cy="496888"/>
          </a:xfrm>
          <a:prstGeom prst="rect">
            <a:avLst/>
          </a:prstGeom>
          <a:noFill/>
          <a:ln w="9525">
            <a:noFill/>
            <a:miter lim="800000"/>
            <a:headEnd/>
            <a:tailEnd/>
          </a:ln>
        </p:spPr>
      </p:pic>
      <p:sp>
        <p:nvSpPr>
          <p:cNvPr id="6" name="Line 92"/>
          <p:cNvSpPr>
            <a:spLocks noChangeShapeType="1"/>
          </p:cNvSpPr>
          <p:nvPr userDrawn="1"/>
        </p:nvSpPr>
        <p:spPr bwMode="auto">
          <a:xfrm>
            <a:off x="735014" y="2465388"/>
            <a:ext cx="7780337" cy="0"/>
          </a:xfrm>
          <a:prstGeom prst="line">
            <a:avLst/>
          </a:prstGeom>
          <a:noFill/>
          <a:ln w="25400">
            <a:solidFill>
              <a:srgbClr val="003264"/>
            </a:solidFill>
            <a:round/>
            <a:headEnd type="none" w="sm" len="sm"/>
            <a:tailEnd type="none" w="sm" len="sm"/>
          </a:ln>
        </p:spPr>
        <p:txBody>
          <a:bodyPr/>
          <a:lstStyle/>
          <a:p>
            <a:endParaRPr lang="en-US" sz="1400"/>
          </a:p>
        </p:txBody>
      </p:sp>
      <p:pic>
        <p:nvPicPr>
          <p:cNvPr id="7" name="Picture 97" descr="blue-gradient"/>
          <p:cNvPicPr>
            <a:picLocks noChangeAspect="1" noChangeArrowheads="1"/>
          </p:cNvPicPr>
          <p:nvPr userDrawn="1"/>
        </p:nvPicPr>
        <p:blipFill>
          <a:blip r:embed="rId3" cstate="print"/>
          <a:srcRect/>
          <a:stretch>
            <a:fillRect/>
          </a:stretch>
        </p:blipFill>
        <p:spPr bwMode="auto">
          <a:xfrm>
            <a:off x="1" y="0"/>
            <a:ext cx="577850" cy="6858000"/>
          </a:xfrm>
          <a:prstGeom prst="rect">
            <a:avLst/>
          </a:prstGeom>
          <a:noFill/>
          <a:ln w="9525">
            <a:noFill/>
            <a:miter lim="800000"/>
            <a:headEnd/>
            <a:tailEnd/>
          </a:ln>
        </p:spPr>
      </p:pic>
      <p:sp>
        <p:nvSpPr>
          <p:cNvPr id="2050" name="Rectangle 2"/>
          <p:cNvSpPr>
            <a:spLocks noGrp="1" noChangeArrowheads="1"/>
          </p:cNvSpPr>
          <p:nvPr>
            <p:ph type="subTitle" sz="quarter" idx="1"/>
          </p:nvPr>
        </p:nvSpPr>
        <p:spPr>
          <a:xfrm>
            <a:off x="735014" y="2508250"/>
            <a:ext cx="7551737" cy="547688"/>
          </a:xfrm>
        </p:spPr>
        <p:txBody>
          <a:bodyPr/>
          <a:lstStyle>
            <a:lvl1pPr marL="228600" indent="0">
              <a:buFont typeface="Wingdings" pitchFamily="2" charset="2"/>
              <a:buNone/>
              <a:defRPr sz="2300">
                <a:solidFill>
                  <a:schemeClr val="tx1"/>
                </a:solidFill>
              </a:defRPr>
            </a:lvl1pPr>
          </a:lstStyle>
          <a:p>
            <a:r>
              <a:rPr lang="en-US"/>
              <a:t>Click to edit Master subtitle style</a:t>
            </a:r>
          </a:p>
        </p:txBody>
      </p:sp>
      <p:sp>
        <p:nvSpPr>
          <p:cNvPr id="2051" name="Rectangle 3"/>
          <p:cNvSpPr>
            <a:spLocks noGrp="1" noChangeArrowheads="1"/>
          </p:cNvSpPr>
          <p:nvPr>
            <p:ph type="ctrTitle" sz="quarter"/>
          </p:nvPr>
        </p:nvSpPr>
        <p:spPr>
          <a:xfrm>
            <a:off x="735014" y="1890715"/>
            <a:ext cx="7551737" cy="542925"/>
          </a:xfrm>
        </p:spPr>
        <p:txBody>
          <a:bodyPr anchor="ctr"/>
          <a:lstStyle>
            <a:lvl1pPr>
              <a:defRPr/>
            </a:lvl1pPr>
          </a:lstStyle>
          <a:p>
            <a:r>
              <a:rPr lang="en-US"/>
              <a:t>Click to edit Master title style</a:t>
            </a:r>
          </a:p>
        </p:txBody>
      </p:sp>
      <p:pic>
        <p:nvPicPr>
          <p:cNvPr id="9"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1693" t="20481" r="11996" b="27815"/>
          <a:stretch/>
        </p:blipFill>
        <p:spPr bwMode="auto">
          <a:xfrm>
            <a:off x="796043" y="5373888"/>
            <a:ext cx="3916617" cy="124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305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29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A87C46-23F1-42AC-BDC8-ADC65314D875}" type="slidenum">
              <a:rPr lang="en-US" altLang="en-US"/>
              <a:pPr>
                <a:defRPr/>
              </a:pPr>
              <a:t>‹#›</a:t>
            </a:fld>
            <a:endParaRPr lang="en-US" altLang="en-US"/>
          </a:p>
        </p:txBody>
      </p:sp>
    </p:spTree>
    <p:extLst>
      <p:ext uri="{BB962C8B-B14F-4D97-AF65-F5344CB8AC3E}">
        <p14:creationId xmlns:p14="http://schemas.microsoft.com/office/powerpoint/2010/main" val="350076794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3901920"/>
            <a:ext cx="7772400" cy="50498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2627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9775" y="825501"/>
            <a:ext cx="3836988" cy="24952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9164" y="825501"/>
            <a:ext cx="3836987" cy="24952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4466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39009"/>
            <a:ext cx="4040188" cy="935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22182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39009"/>
            <a:ext cx="4041775" cy="935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5" cy="22182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9473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9016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131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28030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12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67060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6896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412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51988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97221" y="825502"/>
            <a:ext cx="8268930" cy="1743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3457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5301" y="90490"/>
            <a:ext cx="2128838" cy="24780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25504" y="90490"/>
            <a:ext cx="2667397" cy="24780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8886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3199A60-0D7B-4D03-AFFD-7B0EAF0832E1}" type="datetimeFigureOut">
              <a:rPr lang="en-US" altLang="en-US"/>
              <a:pPr>
                <a:defRPr/>
              </a:pPr>
              <a:t>9/30/2021</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EA098E-1FE3-491E-BADD-0C9EAEA4EDD6}" type="slidenum">
              <a:rPr lang="en-US" altLang="en-US"/>
              <a:pPr>
                <a:defRPr/>
              </a:pPr>
              <a:t>‹#›</a:t>
            </a:fld>
            <a:endParaRPr lang="en-US" altLang="en-US"/>
          </a:p>
        </p:txBody>
      </p:sp>
    </p:spTree>
    <p:extLst>
      <p:ext uri="{BB962C8B-B14F-4D97-AF65-F5344CB8AC3E}">
        <p14:creationId xmlns:p14="http://schemas.microsoft.com/office/powerpoint/2010/main" val="2771046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1ABA7E-9488-4A9D-BF3E-796FBAFE4AD5}" type="slidenum">
              <a:rPr lang="en-US" altLang="en-US"/>
              <a:pPr>
                <a:defRPr/>
              </a:pPr>
              <a:t>‹#›</a:t>
            </a:fld>
            <a:endParaRPr lang="en-US" altLang="en-US"/>
          </a:p>
        </p:txBody>
      </p:sp>
    </p:spTree>
    <p:extLst>
      <p:ext uri="{BB962C8B-B14F-4D97-AF65-F5344CB8AC3E}">
        <p14:creationId xmlns:p14="http://schemas.microsoft.com/office/powerpoint/2010/main" val="17510614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CAB7219-0DA5-4441-93E0-57344310FD93}" type="datetimeFigureOut">
              <a:rPr lang="en-US" altLang="en-US"/>
              <a:pPr>
                <a:defRPr/>
              </a:pPr>
              <a:t>9/30/2021</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6C9C0-C04B-497C-97B8-2426263ED6BC}" type="slidenum">
              <a:rPr lang="en-US" altLang="en-US"/>
              <a:pPr>
                <a:defRPr/>
              </a:pPr>
              <a:t>‹#›</a:t>
            </a:fld>
            <a:endParaRPr lang="en-US" altLang="en-US"/>
          </a:p>
        </p:txBody>
      </p:sp>
    </p:spTree>
    <p:extLst>
      <p:ext uri="{BB962C8B-B14F-4D97-AF65-F5344CB8AC3E}">
        <p14:creationId xmlns:p14="http://schemas.microsoft.com/office/powerpoint/2010/main" val="2906609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47D91E-F68A-42DF-86A5-D4112C84750F}" type="datetimeFigureOut">
              <a:rPr lang="en-US" altLang="en-US"/>
              <a:pPr>
                <a:defRPr/>
              </a:pPr>
              <a:t>9/30/2021</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975B53-BC88-4572-BF30-C911E13C9405}" type="slidenum">
              <a:rPr lang="en-US" altLang="en-US"/>
              <a:pPr>
                <a:defRPr/>
              </a:pPr>
              <a:t>‹#›</a:t>
            </a:fld>
            <a:endParaRPr lang="en-US" altLang="en-US"/>
          </a:p>
        </p:txBody>
      </p:sp>
    </p:spTree>
    <p:extLst>
      <p:ext uri="{BB962C8B-B14F-4D97-AF65-F5344CB8AC3E}">
        <p14:creationId xmlns:p14="http://schemas.microsoft.com/office/powerpoint/2010/main" val="2159511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D4C85E5A-DDC8-4153-B54C-3C05E11A6ACB}" type="datetimeFigureOut">
              <a:rPr lang="en-US" altLang="en-US"/>
              <a:pPr>
                <a:defRPr/>
              </a:pPr>
              <a:t>9/30/2021</a:t>
            </a:fld>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8604E39-FFC1-4951-94F0-A1AD74C223D7}" type="slidenum">
              <a:rPr lang="en-US" altLang="en-US"/>
              <a:pPr>
                <a:defRPr/>
              </a:pPr>
              <a:t>‹#›</a:t>
            </a:fld>
            <a:endParaRPr lang="en-US" altLang="en-US"/>
          </a:p>
        </p:txBody>
      </p:sp>
    </p:spTree>
    <p:extLst>
      <p:ext uri="{BB962C8B-B14F-4D97-AF65-F5344CB8AC3E}">
        <p14:creationId xmlns:p14="http://schemas.microsoft.com/office/powerpoint/2010/main" val="3199637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91699C30-E499-450F-B6C0-8C53F8AC947E}" type="datetimeFigureOut">
              <a:rPr lang="en-US" altLang="en-US"/>
              <a:pPr>
                <a:defRPr/>
              </a:pPr>
              <a:t>9/30/2021</a:t>
            </a:fld>
            <a:endParaRPr lang="en-US" alt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F7EF7B9-1D8D-444E-B718-4D5E66A72115}" type="slidenum">
              <a:rPr lang="en-US" altLang="en-US"/>
              <a:pPr>
                <a:defRPr/>
              </a:pPr>
              <a:t>‹#›</a:t>
            </a:fld>
            <a:endParaRPr lang="en-US" altLang="en-US"/>
          </a:p>
        </p:txBody>
      </p:sp>
    </p:spTree>
    <p:extLst>
      <p:ext uri="{BB962C8B-B14F-4D97-AF65-F5344CB8AC3E}">
        <p14:creationId xmlns:p14="http://schemas.microsoft.com/office/powerpoint/2010/main" val="25539708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36D0E33B-AD12-47F5-9672-10962B232191}" type="datetimeFigureOut">
              <a:rPr lang="en-US" altLang="en-US"/>
              <a:pPr>
                <a:defRPr/>
              </a:pPr>
              <a:t>9/30/2021</a:t>
            </a:fld>
            <a:endParaRPr lang="en-US" alt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50480DD-A04C-4FE4-9774-53D5E666D2EA}" type="slidenum">
              <a:rPr lang="en-US" altLang="en-US"/>
              <a:pPr>
                <a:defRPr/>
              </a:pPr>
              <a:t>‹#›</a:t>
            </a:fld>
            <a:endParaRPr lang="en-US" altLang="en-US"/>
          </a:p>
        </p:txBody>
      </p:sp>
    </p:spTree>
    <p:extLst>
      <p:ext uri="{BB962C8B-B14F-4D97-AF65-F5344CB8AC3E}">
        <p14:creationId xmlns:p14="http://schemas.microsoft.com/office/powerpoint/2010/main" val="21680803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5FD826E-4D38-459A-88CC-D3A7B9293DD7}" type="datetimeFigureOut">
              <a:rPr lang="en-US" altLang="en-US"/>
              <a:pPr>
                <a:defRPr/>
              </a:pPr>
              <a:t>9/30/2021</a:t>
            </a:fld>
            <a:endParaRPr lang="en-US" alt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AAB3BD31-A6A2-44D9-B272-455A8710B873}" type="slidenum">
              <a:rPr lang="en-US" altLang="en-US"/>
              <a:pPr>
                <a:defRPr/>
              </a:pPr>
              <a:t>‹#›</a:t>
            </a:fld>
            <a:endParaRPr lang="en-US" altLang="en-US"/>
          </a:p>
        </p:txBody>
      </p:sp>
    </p:spTree>
    <p:extLst>
      <p:ext uri="{BB962C8B-B14F-4D97-AF65-F5344CB8AC3E}">
        <p14:creationId xmlns:p14="http://schemas.microsoft.com/office/powerpoint/2010/main" val="3974478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0DC88C2D-AEE5-491C-92BB-DF7A111EB609}" type="datetimeFigureOut">
              <a:rPr lang="en-US" altLang="en-US"/>
              <a:pPr>
                <a:defRPr/>
              </a:pPr>
              <a:t>9/30/2021</a:t>
            </a:fld>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9375658-530A-4480-B327-792E3E07F2C6}" type="slidenum">
              <a:rPr lang="en-US" altLang="en-US"/>
              <a:pPr>
                <a:defRPr/>
              </a:pPr>
              <a:t>‹#›</a:t>
            </a:fld>
            <a:endParaRPr lang="en-US" altLang="en-US"/>
          </a:p>
        </p:txBody>
      </p:sp>
    </p:spTree>
    <p:extLst>
      <p:ext uri="{BB962C8B-B14F-4D97-AF65-F5344CB8AC3E}">
        <p14:creationId xmlns:p14="http://schemas.microsoft.com/office/powerpoint/2010/main" val="9761602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075A8284-7C0A-4D95-BEC7-264D99F494E4}" type="datetimeFigureOut">
              <a:rPr lang="en-US" altLang="en-US"/>
              <a:pPr>
                <a:defRPr/>
              </a:pPr>
              <a:t>9/30/2021</a:t>
            </a:fld>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320F054-E0F1-47B4-9953-852BEA8F8F9F}" type="slidenum">
              <a:rPr lang="en-US" altLang="en-US"/>
              <a:pPr>
                <a:defRPr/>
              </a:pPr>
              <a:t>‹#›</a:t>
            </a:fld>
            <a:endParaRPr lang="en-US" altLang="en-US"/>
          </a:p>
        </p:txBody>
      </p:sp>
    </p:spTree>
    <p:extLst>
      <p:ext uri="{BB962C8B-B14F-4D97-AF65-F5344CB8AC3E}">
        <p14:creationId xmlns:p14="http://schemas.microsoft.com/office/powerpoint/2010/main" val="19014169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3C74FD-1145-4B88-BE8D-71B1E71A0E49}" type="datetimeFigureOut">
              <a:rPr lang="en-US" altLang="en-US"/>
              <a:pPr>
                <a:defRPr/>
              </a:pPr>
              <a:t>9/30/2021</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17900E-EEFA-446E-817E-65D505BF30D3}" type="slidenum">
              <a:rPr lang="en-US" altLang="en-US"/>
              <a:pPr>
                <a:defRPr/>
              </a:pPr>
              <a:t>‹#›</a:t>
            </a:fld>
            <a:endParaRPr lang="en-US" altLang="en-US"/>
          </a:p>
        </p:txBody>
      </p:sp>
    </p:spTree>
    <p:extLst>
      <p:ext uri="{BB962C8B-B14F-4D97-AF65-F5344CB8AC3E}">
        <p14:creationId xmlns:p14="http://schemas.microsoft.com/office/powerpoint/2010/main" val="23924755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794AA2-9CA4-4B13-9ABC-7EB5FBEC2568}" type="datetimeFigureOut">
              <a:rPr lang="en-US" altLang="en-US"/>
              <a:pPr>
                <a:defRPr/>
              </a:pPr>
              <a:t>9/30/2021</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7B397A-695F-4111-AE7E-BF7B3DE97C25}" type="slidenum">
              <a:rPr lang="en-US" altLang="en-US"/>
              <a:pPr>
                <a:defRPr/>
              </a:pPr>
              <a:t>‹#›</a:t>
            </a:fld>
            <a:endParaRPr lang="en-US" altLang="en-US"/>
          </a:p>
        </p:txBody>
      </p:sp>
    </p:spTree>
    <p:extLst>
      <p:ext uri="{BB962C8B-B14F-4D97-AF65-F5344CB8AC3E}">
        <p14:creationId xmlns:p14="http://schemas.microsoft.com/office/powerpoint/2010/main" val="174248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DBBD21C0-D7EF-4D95-9F1A-B6E0DB867F5D}" type="slidenum">
              <a:rPr lang="en-US" altLang="en-US"/>
              <a:pPr>
                <a:defRPr/>
              </a:pPr>
              <a:t>‹#›</a:t>
            </a:fld>
            <a:endParaRPr lang="en-US" altLang="en-US"/>
          </a:p>
        </p:txBody>
      </p:sp>
    </p:spTree>
    <p:extLst>
      <p:ext uri="{BB962C8B-B14F-4D97-AF65-F5344CB8AC3E}">
        <p14:creationId xmlns:p14="http://schemas.microsoft.com/office/powerpoint/2010/main" val="882486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A5C64CD-8684-466D-94EC-25457B2DB100}"/>
              </a:ext>
            </a:extLst>
          </p:cNvPr>
          <p:cNvGrpSpPr>
            <a:grpSpLocks/>
          </p:cNvGrpSpPr>
          <p:nvPr/>
        </p:nvGrpSpPr>
        <p:grpSpPr bwMode="auto">
          <a:xfrm>
            <a:off x="-1035050" y="1552577"/>
            <a:ext cx="10179050" cy="5305425"/>
            <a:chOff x="-652" y="978"/>
            <a:chExt cx="6412" cy="3342"/>
          </a:xfrm>
        </p:grpSpPr>
        <p:sp>
          <p:nvSpPr>
            <p:cNvPr id="5" name="Freeform 3">
              <a:extLst>
                <a:ext uri="{FF2B5EF4-FFF2-40B4-BE49-F238E27FC236}">
                  <a16:creationId xmlns:a16="http://schemas.microsoft.com/office/drawing/2014/main" id="{F0EAB083-8385-481F-A2D0-562E9E23562C}"/>
                </a:ext>
              </a:extLst>
            </p:cNvPr>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p:spPr>
          <p:txBody>
            <a:bodyPr/>
            <a:lstStyle/>
            <a:p>
              <a:pPr eaLnBrk="1" hangingPunct="1">
                <a:defRPr/>
              </a:pPr>
              <a:endParaRPr lang="en-US" sz="1350"/>
            </a:p>
          </p:txBody>
        </p:sp>
        <p:sp>
          <p:nvSpPr>
            <p:cNvPr id="6" name="Arc 4">
              <a:extLst>
                <a:ext uri="{FF2B5EF4-FFF2-40B4-BE49-F238E27FC236}">
                  <a16:creationId xmlns:a16="http://schemas.microsoft.com/office/drawing/2014/main" id="{F4BE1980-AAA8-4227-AC1D-15E4FB70C36D}"/>
                </a:ext>
              </a:extLst>
            </p:cNvPr>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32773"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n-US" noProof="0"/>
              <a:t>Click to edit Master title style</a:t>
            </a:r>
          </a:p>
        </p:txBody>
      </p:sp>
      <p:sp>
        <p:nvSpPr>
          <p:cNvPr id="327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en-US" noProof="0"/>
              <a:t>Click to edit Master subtitle style</a:t>
            </a:r>
          </a:p>
        </p:txBody>
      </p:sp>
      <p:sp>
        <p:nvSpPr>
          <p:cNvPr id="7" name="Rectangle 7">
            <a:extLst>
              <a:ext uri="{FF2B5EF4-FFF2-40B4-BE49-F238E27FC236}">
                <a16:creationId xmlns:a16="http://schemas.microsoft.com/office/drawing/2014/main" id="{D9031365-1346-4E48-ACB6-E29A55C9EEE5}"/>
              </a:ext>
            </a:extLst>
          </p:cNvPr>
          <p:cNvSpPr>
            <a:spLocks noGrp="1" noChangeArrowheads="1"/>
          </p:cNvSpPr>
          <p:nvPr>
            <p:ph type="dt" sz="quarter" idx="10"/>
          </p:nvPr>
        </p:nvSpPr>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3CB1F4F1-8C5F-4F15-A66D-69A228661387}"/>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1C9C91E9-D2A5-4E98-A983-B1692B229F3E}"/>
              </a:ext>
            </a:extLst>
          </p:cNvPr>
          <p:cNvSpPr>
            <a:spLocks noGrp="1" noChangeArrowheads="1"/>
          </p:cNvSpPr>
          <p:nvPr>
            <p:ph type="sldNum" sz="quarter" idx="12"/>
          </p:nvPr>
        </p:nvSpPr>
        <p:spPr/>
        <p:txBody>
          <a:bodyPr/>
          <a:lstStyle>
            <a:lvl1pPr>
              <a:defRPr smtClean="0"/>
            </a:lvl1pPr>
          </a:lstStyle>
          <a:p>
            <a:pPr>
              <a:defRPr/>
            </a:pPr>
            <a:fld id="{5ED35819-2222-4FB8-BA8C-F00675256647}" type="slidenum">
              <a:rPr lang="en-US" altLang="en-US"/>
              <a:pPr>
                <a:defRPr/>
              </a:pPr>
              <a:t>‹#›</a:t>
            </a:fld>
            <a:endParaRPr lang="en-US" altLang="en-US"/>
          </a:p>
        </p:txBody>
      </p:sp>
    </p:spTree>
    <p:extLst>
      <p:ext uri="{BB962C8B-B14F-4D97-AF65-F5344CB8AC3E}">
        <p14:creationId xmlns:p14="http://schemas.microsoft.com/office/powerpoint/2010/main" val="4767868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54A81E3-6586-4EE4-874C-34DD4B4B6F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52BE5E9B-CBC5-4CC4-8036-43AEC04384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F1F9B22F-462E-45B4-B4A6-660EE45E7D3A}"/>
              </a:ext>
            </a:extLst>
          </p:cNvPr>
          <p:cNvSpPr>
            <a:spLocks noGrp="1" noChangeArrowheads="1"/>
          </p:cNvSpPr>
          <p:nvPr>
            <p:ph type="sldNum" sz="quarter" idx="12"/>
          </p:nvPr>
        </p:nvSpPr>
        <p:spPr>
          <a:ln/>
        </p:spPr>
        <p:txBody>
          <a:bodyPr/>
          <a:lstStyle>
            <a:lvl1pPr>
              <a:defRPr/>
            </a:lvl1pPr>
          </a:lstStyle>
          <a:p>
            <a:pPr>
              <a:defRPr/>
            </a:pPr>
            <a:fld id="{6862645F-57A1-4B8C-BD53-9789D3A502C0}" type="slidenum">
              <a:rPr lang="en-US" altLang="en-US"/>
              <a:pPr>
                <a:defRPr/>
              </a:pPr>
              <a:t>‹#›</a:t>
            </a:fld>
            <a:endParaRPr lang="en-US" altLang="en-US"/>
          </a:p>
        </p:txBody>
      </p:sp>
    </p:spTree>
    <p:extLst>
      <p:ext uri="{BB962C8B-B14F-4D97-AF65-F5344CB8AC3E}">
        <p14:creationId xmlns:p14="http://schemas.microsoft.com/office/powerpoint/2010/main" val="20762724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a:extLst>
              <a:ext uri="{FF2B5EF4-FFF2-40B4-BE49-F238E27FC236}">
                <a16:creationId xmlns:a16="http://schemas.microsoft.com/office/drawing/2014/main" id="{B9E66B55-9993-4904-AA41-19F20CBE7D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3B628108-FCBE-475E-AC5A-0551D7A0C0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34FD5A61-8163-44CD-9FD9-4F59E6E9FA1C}"/>
              </a:ext>
            </a:extLst>
          </p:cNvPr>
          <p:cNvSpPr>
            <a:spLocks noGrp="1" noChangeArrowheads="1"/>
          </p:cNvSpPr>
          <p:nvPr>
            <p:ph type="sldNum" sz="quarter" idx="12"/>
          </p:nvPr>
        </p:nvSpPr>
        <p:spPr>
          <a:ln/>
        </p:spPr>
        <p:txBody>
          <a:bodyPr/>
          <a:lstStyle>
            <a:lvl1pPr>
              <a:defRPr/>
            </a:lvl1pPr>
          </a:lstStyle>
          <a:p>
            <a:pPr>
              <a:defRPr/>
            </a:pPr>
            <a:fld id="{B48F92AB-613E-4E43-8E91-0D25F9BA256A}" type="slidenum">
              <a:rPr lang="en-US" altLang="en-US"/>
              <a:pPr>
                <a:defRPr/>
              </a:pPr>
              <a:t>‹#›</a:t>
            </a:fld>
            <a:endParaRPr lang="en-US" altLang="en-US"/>
          </a:p>
        </p:txBody>
      </p:sp>
    </p:spTree>
    <p:extLst>
      <p:ext uri="{BB962C8B-B14F-4D97-AF65-F5344CB8AC3E}">
        <p14:creationId xmlns:p14="http://schemas.microsoft.com/office/powerpoint/2010/main" val="32690157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5FBA275B-B624-4D8E-B566-3B800989C0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18563F06-AC58-4772-B183-4E244DE41C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C4129971-4FA7-4C16-B1CC-513DE31D7C48}"/>
              </a:ext>
            </a:extLst>
          </p:cNvPr>
          <p:cNvSpPr>
            <a:spLocks noGrp="1" noChangeArrowheads="1"/>
          </p:cNvSpPr>
          <p:nvPr>
            <p:ph type="sldNum" sz="quarter" idx="12"/>
          </p:nvPr>
        </p:nvSpPr>
        <p:spPr>
          <a:ln/>
        </p:spPr>
        <p:txBody>
          <a:bodyPr/>
          <a:lstStyle>
            <a:lvl1pPr>
              <a:defRPr/>
            </a:lvl1pPr>
          </a:lstStyle>
          <a:p>
            <a:pPr>
              <a:defRPr/>
            </a:pPr>
            <a:fld id="{68CF6418-6704-47DB-9DA5-AD43FF9F5231}" type="slidenum">
              <a:rPr lang="en-US" altLang="en-US"/>
              <a:pPr>
                <a:defRPr/>
              </a:pPr>
              <a:t>‹#›</a:t>
            </a:fld>
            <a:endParaRPr lang="en-US" altLang="en-US"/>
          </a:p>
        </p:txBody>
      </p:sp>
    </p:spTree>
    <p:extLst>
      <p:ext uri="{BB962C8B-B14F-4D97-AF65-F5344CB8AC3E}">
        <p14:creationId xmlns:p14="http://schemas.microsoft.com/office/powerpoint/2010/main" val="3520005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2F155064-3967-4F03-8357-4F3354D4765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413CDF59-862C-4326-BBF5-1694A80F96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95A020C0-66D6-44D2-8A7A-7FCE61A88A71}"/>
              </a:ext>
            </a:extLst>
          </p:cNvPr>
          <p:cNvSpPr>
            <a:spLocks noGrp="1" noChangeArrowheads="1"/>
          </p:cNvSpPr>
          <p:nvPr>
            <p:ph type="sldNum" sz="quarter" idx="12"/>
          </p:nvPr>
        </p:nvSpPr>
        <p:spPr>
          <a:ln/>
        </p:spPr>
        <p:txBody>
          <a:bodyPr/>
          <a:lstStyle>
            <a:lvl1pPr>
              <a:defRPr/>
            </a:lvl1pPr>
          </a:lstStyle>
          <a:p>
            <a:pPr>
              <a:defRPr/>
            </a:pPr>
            <a:fld id="{C67D7E70-00C4-4916-AEB5-CE5CC89CAA03}" type="slidenum">
              <a:rPr lang="en-US" altLang="en-US"/>
              <a:pPr>
                <a:defRPr/>
              </a:pPr>
              <a:t>‹#›</a:t>
            </a:fld>
            <a:endParaRPr lang="en-US" altLang="en-US"/>
          </a:p>
        </p:txBody>
      </p:sp>
    </p:spTree>
    <p:extLst>
      <p:ext uri="{BB962C8B-B14F-4D97-AF65-F5344CB8AC3E}">
        <p14:creationId xmlns:p14="http://schemas.microsoft.com/office/powerpoint/2010/main" val="37359804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025322B9-DAD8-4CB5-9373-92B10B655C9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06CE4603-2FD1-495A-B10A-09A29F4400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826BA6FB-FF1A-482B-9AE0-90A6E8823748}"/>
              </a:ext>
            </a:extLst>
          </p:cNvPr>
          <p:cNvSpPr>
            <a:spLocks noGrp="1" noChangeArrowheads="1"/>
          </p:cNvSpPr>
          <p:nvPr>
            <p:ph type="sldNum" sz="quarter" idx="12"/>
          </p:nvPr>
        </p:nvSpPr>
        <p:spPr>
          <a:ln/>
        </p:spPr>
        <p:txBody>
          <a:bodyPr/>
          <a:lstStyle>
            <a:lvl1pPr>
              <a:defRPr/>
            </a:lvl1pPr>
          </a:lstStyle>
          <a:p>
            <a:pPr>
              <a:defRPr/>
            </a:pPr>
            <a:fld id="{2CCC5460-CEFF-4169-A4CC-16593CD24207}" type="slidenum">
              <a:rPr lang="en-US" altLang="en-US"/>
              <a:pPr>
                <a:defRPr/>
              </a:pPr>
              <a:t>‹#›</a:t>
            </a:fld>
            <a:endParaRPr lang="en-US" altLang="en-US"/>
          </a:p>
        </p:txBody>
      </p:sp>
    </p:spTree>
    <p:extLst>
      <p:ext uri="{BB962C8B-B14F-4D97-AF65-F5344CB8AC3E}">
        <p14:creationId xmlns:p14="http://schemas.microsoft.com/office/powerpoint/2010/main" val="1965456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F946C59-225D-48B1-87CD-50C9725A3AF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7CAFF94D-73A4-429C-9252-71D7723E22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069617EA-27D7-4A50-8CBE-667E234D770F}"/>
              </a:ext>
            </a:extLst>
          </p:cNvPr>
          <p:cNvSpPr>
            <a:spLocks noGrp="1" noChangeArrowheads="1"/>
          </p:cNvSpPr>
          <p:nvPr>
            <p:ph type="sldNum" sz="quarter" idx="12"/>
          </p:nvPr>
        </p:nvSpPr>
        <p:spPr>
          <a:ln/>
        </p:spPr>
        <p:txBody>
          <a:bodyPr/>
          <a:lstStyle>
            <a:lvl1pPr>
              <a:defRPr/>
            </a:lvl1pPr>
          </a:lstStyle>
          <a:p>
            <a:pPr>
              <a:defRPr/>
            </a:pPr>
            <a:fld id="{C9770017-0E17-45DE-853F-08EFA05469AF}" type="slidenum">
              <a:rPr lang="en-US" altLang="en-US"/>
              <a:pPr>
                <a:defRPr/>
              </a:pPr>
              <a:t>‹#›</a:t>
            </a:fld>
            <a:endParaRPr lang="en-US" altLang="en-US"/>
          </a:p>
        </p:txBody>
      </p:sp>
    </p:spTree>
    <p:extLst>
      <p:ext uri="{BB962C8B-B14F-4D97-AF65-F5344CB8AC3E}">
        <p14:creationId xmlns:p14="http://schemas.microsoft.com/office/powerpoint/2010/main" val="726759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a:extLst>
              <a:ext uri="{FF2B5EF4-FFF2-40B4-BE49-F238E27FC236}">
                <a16:creationId xmlns:a16="http://schemas.microsoft.com/office/drawing/2014/main" id="{84CC0D35-285A-4F20-AA9C-FAC12144C61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2F7D2BB8-32C2-46A6-9177-BCBF3190C8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B6552223-1E66-4885-BF77-A82AEF5E6A3D}"/>
              </a:ext>
            </a:extLst>
          </p:cNvPr>
          <p:cNvSpPr>
            <a:spLocks noGrp="1" noChangeArrowheads="1"/>
          </p:cNvSpPr>
          <p:nvPr>
            <p:ph type="sldNum" sz="quarter" idx="12"/>
          </p:nvPr>
        </p:nvSpPr>
        <p:spPr>
          <a:ln/>
        </p:spPr>
        <p:txBody>
          <a:bodyPr/>
          <a:lstStyle>
            <a:lvl1pPr>
              <a:defRPr/>
            </a:lvl1pPr>
          </a:lstStyle>
          <a:p>
            <a:pPr>
              <a:defRPr/>
            </a:pPr>
            <a:fld id="{584844DD-8549-4968-9FCF-566EC9722F0E}" type="slidenum">
              <a:rPr lang="en-US" altLang="en-US"/>
              <a:pPr>
                <a:defRPr/>
              </a:pPr>
              <a:t>‹#›</a:t>
            </a:fld>
            <a:endParaRPr lang="en-US" altLang="en-US"/>
          </a:p>
        </p:txBody>
      </p:sp>
    </p:spTree>
    <p:extLst>
      <p:ext uri="{BB962C8B-B14F-4D97-AF65-F5344CB8AC3E}">
        <p14:creationId xmlns:p14="http://schemas.microsoft.com/office/powerpoint/2010/main" val="25052081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a:extLst>
              <a:ext uri="{FF2B5EF4-FFF2-40B4-BE49-F238E27FC236}">
                <a16:creationId xmlns:a16="http://schemas.microsoft.com/office/drawing/2014/main" id="{31291A15-C94D-4BAD-9DB5-E4C338CE46D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525C4FC-A923-411D-9EA7-481F48F799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956BAE62-A7BB-42E4-9676-C43F909BF064}"/>
              </a:ext>
            </a:extLst>
          </p:cNvPr>
          <p:cNvSpPr>
            <a:spLocks noGrp="1" noChangeArrowheads="1"/>
          </p:cNvSpPr>
          <p:nvPr>
            <p:ph type="sldNum" sz="quarter" idx="12"/>
          </p:nvPr>
        </p:nvSpPr>
        <p:spPr>
          <a:ln/>
        </p:spPr>
        <p:txBody>
          <a:bodyPr/>
          <a:lstStyle>
            <a:lvl1pPr>
              <a:defRPr/>
            </a:lvl1pPr>
          </a:lstStyle>
          <a:p>
            <a:pPr>
              <a:defRPr/>
            </a:pPr>
            <a:fld id="{5B9C0F6A-6B67-461D-B4BF-14BCF5710ED8}" type="slidenum">
              <a:rPr lang="en-US" altLang="en-US"/>
              <a:pPr>
                <a:defRPr/>
              </a:pPr>
              <a:t>‹#›</a:t>
            </a:fld>
            <a:endParaRPr lang="en-US" altLang="en-US"/>
          </a:p>
        </p:txBody>
      </p:sp>
    </p:spTree>
    <p:extLst>
      <p:ext uri="{BB962C8B-B14F-4D97-AF65-F5344CB8AC3E}">
        <p14:creationId xmlns:p14="http://schemas.microsoft.com/office/powerpoint/2010/main" val="10572184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EFA6F18-B43D-4112-915C-B27BBFBD53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089E81BE-9C82-4F12-9ED1-64968EA116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EADCBA45-D09E-41B0-91E8-03C1729DB804}"/>
              </a:ext>
            </a:extLst>
          </p:cNvPr>
          <p:cNvSpPr>
            <a:spLocks noGrp="1" noChangeArrowheads="1"/>
          </p:cNvSpPr>
          <p:nvPr>
            <p:ph type="sldNum" sz="quarter" idx="12"/>
          </p:nvPr>
        </p:nvSpPr>
        <p:spPr>
          <a:ln/>
        </p:spPr>
        <p:txBody>
          <a:bodyPr/>
          <a:lstStyle>
            <a:lvl1pPr>
              <a:defRPr/>
            </a:lvl1pPr>
          </a:lstStyle>
          <a:p>
            <a:pPr>
              <a:defRPr/>
            </a:pPr>
            <a:fld id="{77FB49AC-FD77-43C8-9CFD-01F69E2D1129}" type="slidenum">
              <a:rPr lang="en-US" altLang="en-US"/>
              <a:pPr>
                <a:defRPr/>
              </a:pPr>
              <a:t>‹#›</a:t>
            </a:fld>
            <a:endParaRPr lang="en-US" altLang="en-US"/>
          </a:p>
        </p:txBody>
      </p:sp>
    </p:spTree>
    <p:extLst>
      <p:ext uri="{BB962C8B-B14F-4D97-AF65-F5344CB8AC3E}">
        <p14:creationId xmlns:p14="http://schemas.microsoft.com/office/powerpoint/2010/main" val="28606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7B7EEC-2EB2-40DF-BC18-EDAA94C85E0B}" type="slidenum">
              <a:rPr lang="en-US" altLang="en-US"/>
              <a:pPr>
                <a:defRPr/>
              </a:pPr>
              <a:t>‹#›</a:t>
            </a:fld>
            <a:endParaRPr lang="en-US" altLang="en-US"/>
          </a:p>
        </p:txBody>
      </p:sp>
    </p:spTree>
    <p:extLst>
      <p:ext uri="{BB962C8B-B14F-4D97-AF65-F5344CB8AC3E}">
        <p14:creationId xmlns:p14="http://schemas.microsoft.com/office/powerpoint/2010/main" val="33725525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117E6E5-6FB1-4234-BBEB-2856E6AD92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4ABF16B-D4B6-4960-B896-A5F9EE454B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6E9FCA0E-CDDE-4621-8C64-B780750B358F}"/>
              </a:ext>
            </a:extLst>
          </p:cNvPr>
          <p:cNvSpPr>
            <a:spLocks noGrp="1" noChangeArrowheads="1"/>
          </p:cNvSpPr>
          <p:nvPr>
            <p:ph type="sldNum" sz="quarter" idx="12"/>
          </p:nvPr>
        </p:nvSpPr>
        <p:spPr>
          <a:ln/>
        </p:spPr>
        <p:txBody>
          <a:bodyPr/>
          <a:lstStyle>
            <a:lvl1pPr>
              <a:defRPr/>
            </a:lvl1pPr>
          </a:lstStyle>
          <a:p>
            <a:pPr>
              <a:defRPr/>
            </a:pPr>
            <a:fld id="{23D9C94A-1563-47A0-BB7F-668A8EFB6315}" type="slidenum">
              <a:rPr lang="en-US" altLang="en-US"/>
              <a:pPr>
                <a:defRPr/>
              </a:pPr>
              <a:t>‹#›</a:t>
            </a:fld>
            <a:endParaRPr lang="en-US" altLang="en-US"/>
          </a:p>
        </p:txBody>
      </p:sp>
    </p:spTree>
    <p:extLst>
      <p:ext uri="{BB962C8B-B14F-4D97-AF65-F5344CB8AC3E}">
        <p14:creationId xmlns:p14="http://schemas.microsoft.com/office/powerpoint/2010/main" val="8456000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CB425AF-3F6F-414F-975A-48079A643C6C}" type="datetimeFigureOut">
              <a:rPr lang="en-US" smtClean="0"/>
              <a:t>9/30/2021</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11042B0-4A4C-4F35-8A36-5B58D814445E}" type="slidenum">
              <a:rPr lang="en-US" smtClean="0"/>
              <a:t>‹#›</a:t>
            </a:fld>
            <a:endParaRPr lang="en-US" dirty="0"/>
          </a:p>
        </p:txBody>
      </p:sp>
    </p:spTree>
    <p:extLst>
      <p:ext uri="{BB962C8B-B14F-4D97-AF65-F5344CB8AC3E}">
        <p14:creationId xmlns:p14="http://schemas.microsoft.com/office/powerpoint/2010/main" val="963624892"/>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2CB425AF-3F6F-414F-975A-48079A643C6C}" type="datetimeFigureOut">
              <a:rPr lang="en-US" smtClean="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11042B0-4A4C-4F35-8A36-5B58D814445E}"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216960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2CB425AF-3F6F-414F-975A-48079A643C6C}" type="datetimeFigureOut">
              <a:rPr lang="en-US" smtClean="0"/>
              <a:t>9/30/2021</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11042B0-4A4C-4F35-8A36-5B58D814445E}"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939207001"/>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2CB425AF-3F6F-414F-975A-48079A643C6C}" type="datetimeFigureOut">
              <a:rPr lang="en-US" smtClean="0"/>
              <a:t>9/30/2021</a:t>
            </a:fld>
            <a:endParaRPr lang="en-US" dirty="0"/>
          </a:p>
        </p:txBody>
      </p:sp>
      <p:sp>
        <p:nvSpPr>
          <p:cNvPr id="10" name="Slide Number Placeholder 9"/>
          <p:cNvSpPr>
            <a:spLocks noGrp="1"/>
          </p:cNvSpPr>
          <p:nvPr>
            <p:ph type="sldNum" sz="quarter" idx="16"/>
          </p:nvPr>
        </p:nvSpPr>
        <p:spPr/>
        <p:txBody>
          <a:bodyPr rtlCol="0"/>
          <a:lstStyle/>
          <a:p>
            <a:fld id="{111042B0-4A4C-4F35-8A36-5B58D814445E}"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extLst>
      <p:ext uri="{BB962C8B-B14F-4D97-AF65-F5344CB8AC3E}">
        <p14:creationId xmlns:p14="http://schemas.microsoft.com/office/powerpoint/2010/main" val="13110141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2CB425AF-3F6F-414F-975A-48079A643C6C}" type="datetimeFigureOut">
              <a:rPr lang="en-US" smtClean="0"/>
              <a:t>9/30/2021</a:t>
            </a:fld>
            <a:endParaRPr lang="en-US" dirty="0"/>
          </a:p>
        </p:txBody>
      </p:sp>
      <p:sp>
        <p:nvSpPr>
          <p:cNvPr id="12" name="Slide Number Placeholder 11"/>
          <p:cNvSpPr>
            <a:spLocks noGrp="1"/>
          </p:cNvSpPr>
          <p:nvPr>
            <p:ph type="sldNum" sz="quarter" idx="16"/>
          </p:nvPr>
        </p:nvSpPr>
        <p:spPr/>
        <p:txBody>
          <a:bodyPr rtlCol="0"/>
          <a:lstStyle/>
          <a:p>
            <a:fld id="{111042B0-4A4C-4F35-8A36-5B58D814445E}"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7462785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CB425AF-3F6F-414F-975A-48079A643C6C}" type="datetimeFigureOut">
              <a:rPr lang="en-US" smtClean="0"/>
              <a:t>9/30/2021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11042B0-4A4C-4F35-8A36-5B58D814445E}" type="slidenum">
              <a:rPr lang="en-US" smtClean="0"/>
              <a:t>‹#›</a:t>
            </a:fld>
            <a:endParaRPr lang="en-US" dirty="0"/>
          </a:p>
        </p:txBody>
      </p:sp>
    </p:spTree>
    <p:extLst>
      <p:ext uri="{BB962C8B-B14F-4D97-AF65-F5344CB8AC3E}">
        <p14:creationId xmlns:p14="http://schemas.microsoft.com/office/powerpoint/2010/main" val="3044370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425AF-3F6F-414F-975A-48079A643C6C}" type="datetimeFigureOut">
              <a:rPr lang="en-US" smtClean="0"/>
              <a:t>9/30/2021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11042B0-4A4C-4F35-8A36-5B58D814445E}" type="slidenum">
              <a:rPr lang="en-US" smtClean="0"/>
              <a:t>‹#›</a:t>
            </a:fld>
            <a:endParaRPr lang="en-US" dirty="0"/>
          </a:p>
        </p:txBody>
      </p:sp>
    </p:spTree>
    <p:extLst>
      <p:ext uri="{BB962C8B-B14F-4D97-AF65-F5344CB8AC3E}">
        <p14:creationId xmlns:p14="http://schemas.microsoft.com/office/powerpoint/2010/main" val="20984046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2CB425AF-3F6F-414F-975A-48079A643C6C}" type="datetimeFigureOut">
              <a:rPr lang="en-US" smtClean="0"/>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11042B0-4A4C-4F35-8A36-5B58D814445E}"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518074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2CB425AF-3F6F-414F-975A-48079A643C6C}" type="datetimeFigureOut">
              <a:rPr lang="en-US" smtClean="0"/>
              <a:t>9/30/2021</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11042B0-4A4C-4F35-8A36-5B58D814445E}"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377777398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24CC665-6B49-4CE6-BA56-9C6B89B716B3}" type="slidenum">
              <a:rPr lang="en-US" altLang="en-US"/>
              <a:pPr>
                <a:defRPr/>
              </a:pPr>
              <a:t>‹#›</a:t>
            </a:fld>
            <a:endParaRPr lang="en-US" altLang="en-US"/>
          </a:p>
        </p:txBody>
      </p:sp>
    </p:spTree>
    <p:extLst>
      <p:ext uri="{BB962C8B-B14F-4D97-AF65-F5344CB8AC3E}">
        <p14:creationId xmlns:p14="http://schemas.microsoft.com/office/powerpoint/2010/main" val="19538812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CB425AF-3F6F-414F-975A-48079A643C6C}" type="datetimeFigureOut">
              <a:rPr lang="en-US" smtClean="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1042B0-4A4C-4F35-8A36-5B58D814445E}" type="slidenum">
              <a:rPr lang="en-US" smtClean="0"/>
              <a:t>‹#›</a:t>
            </a:fld>
            <a:endParaRPr lang="en-US" dirty="0"/>
          </a:p>
        </p:txBody>
      </p:sp>
    </p:spTree>
    <p:extLst>
      <p:ext uri="{BB962C8B-B14F-4D97-AF65-F5344CB8AC3E}">
        <p14:creationId xmlns:p14="http://schemas.microsoft.com/office/powerpoint/2010/main" val="4403625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CB425AF-3F6F-414F-975A-48079A643C6C}" type="datetimeFigureOut">
              <a:rPr lang="en-US" smtClean="0"/>
              <a:t>9/30/2021</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111042B0-4A4C-4F35-8A36-5B58D814445E}" type="slidenum">
              <a:rPr lang="en-US" smtClean="0"/>
              <a:t>‹#›</a:t>
            </a:fld>
            <a:endParaRPr lang="en-US" dirty="0"/>
          </a:p>
        </p:txBody>
      </p:sp>
    </p:spTree>
    <p:extLst>
      <p:ext uri="{BB962C8B-B14F-4D97-AF65-F5344CB8AC3E}">
        <p14:creationId xmlns:p14="http://schemas.microsoft.com/office/powerpoint/2010/main" val="201460132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B9570F3-15E1-4B61-BDCD-520BB92721C2}" type="slidenum">
              <a:rPr lang="en-US" altLang="en-US"/>
              <a:pPr>
                <a:defRPr/>
              </a:pPr>
              <a:t>‹#›</a:t>
            </a:fld>
            <a:endParaRPr lang="en-US" altLang="en-US"/>
          </a:p>
        </p:txBody>
      </p:sp>
    </p:spTree>
    <p:extLst>
      <p:ext uri="{BB962C8B-B14F-4D97-AF65-F5344CB8AC3E}">
        <p14:creationId xmlns:p14="http://schemas.microsoft.com/office/powerpoint/2010/main" val="2462467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7EC266-C2A0-4643-A42D-7620FC262753}" type="slidenum">
              <a:rPr lang="en-US" altLang="en-US"/>
              <a:pPr>
                <a:defRPr/>
              </a:pPr>
              <a:t>‹#›</a:t>
            </a:fld>
            <a:endParaRPr lang="en-US" altLang="en-US"/>
          </a:p>
        </p:txBody>
      </p:sp>
    </p:spTree>
    <p:extLst>
      <p:ext uri="{BB962C8B-B14F-4D97-AF65-F5344CB8AC3E}">
        <p14:creationId xmlns:p14="http://schemas.microsoft.com/office/powerpoint/2010/main" val="902132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7.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052"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hangingPunct="1">
              <a:defRPr sz="1200">
                <a:solidFill>
                  <a:srgbClr val="FFFFFF"/>
                </a:solidFill>
                <a:latin typeface="Arial" charset="0"/>
                <a:ea typeface="ＭＳ Ｐゴシック" pitchFamily="34" charset="-128"/>
              </a:defRPr>
            </a:lvl1pPr>
          </a:lstStyle>
          <a:p>
            <a:pPr>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hangingPunct="1">
              <a:defRPr sz="1200">
                <a:solidFill>
                  <a:srgbClr val="FFFFFF"/>
                </a:solidFill>
                <a:latin typeface="Arial" charset="0"/>
                <a:ea typeface="ＭＳ Ｐゴシック" pitchFamily="34" charset="-128"/>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latin typeface="Arial" charset="0"/>
                <a:ea typeface="ＭＳ Ｐゴシック" charset="-128"/>
              </a:defRPr>
            </a:lvl1pPr>
          </a:lstStyle>
          <a:p>
            <a:pPr>
              <a:defRPr/>
            </a:pPr>
            <a:fld id="{5683DF5A-A12B-432A-ADE9-902EE3F193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77" r:id="rId1"/>
    <p:sldLayoutId id="2147484359" r:id="rId2"/>
    <p:sldLayoutId id="2147484378" r:id="rId3"/>
    <p:sldLayoutId id="2147484360" r:id="rId4"/>
    <p:sldLayoutId id="2147484379" r:id="rId5"/>
    <p:sldLayoutId id="2147484361" r:id="rId6"/>
    <p:sldLayoutId id="2147484362" r:id="rId7"/>
    <p:sldLayoutId id="2147484380" r:id="rId8"/>
    <p:sldLayoutId id="2147484363" r:id="rId9"/>
    <p:sldLayoutId id="2147484364" r:id="rId10"/>
    <p:sldLayoutId id="2147484365" r:id="rId11"/>
    <p:sldLayoutId id="2147484444" r:id="rId12"/>
    <p:sldLayoutId id="2147484445" r:id="rId13"/>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6858000" y="0"/>
            <a:ext cx="2286000" cy="1295400"/>
          </a:xfrm>
          <a:prstGeom prst="rect">
            <a:avLst/>
          </a:prstGeom>
          <a:gradFill rotWithShape="0">
            <a:gsLst>
              <a:gs pos="0">
                <a:schemeClr val="bg1"/>
              </a:gs>
              <a:gs pos="100000">
                <a:srgbClr val="033FFF"/>
              </a:gs>
            </a:gsLst>
            <a:lin ang="0" scaled="1"/>
          </a:gradFill>
          <a:ln w="9525">
            <a:noFill/>
            <a:miter lim="800000"/>
            <a:headEnd/>
            <a:tailEnd/>
          </a:ln>
          <a:effectLst/>
        </p:spPr>
        <p:txBody>
          <a:bodyPr wrap="none" anchor="ctr"/>
          <a:lstStyle/>
          <a:p>
            <a:pPr>
              <a:defRPr/>
            </a:pPr>
            <a:endParaRPr lang="en-US"/>
          </a:p>
        </p:txBody>
      </p:sp>
      <p:sp>
        <p:nvSpPr>
          <p:cNvPr id="4099" name="Rectangle 4"/>
          <p:cNvSpPr>
            <a:spLocks noGrp="1" noChangeArrowheads="1"/>
          </p:cNvSpPr>
          <p:nvPr>
            <p:ph type="body" idx="1"/>
          </p:nvPr>
        </p:nvSpPr>
        <p:spPr bwMode="auto">
          <a:xfrm>
            <a:off x="533400"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501" name="Rectangle 5"/>
          <p:cNvSpPr>
            <a:spLocks noGrp="1" noChangeArrowheads="1"/>
          </p:cNvSpPr>
          <p:nvPr>
            <p:ph type="sldNum" sz="quarter" idx="4"/>
          </p:nvPr>
        </p:nvSpPr>
        <p:spPr bwMode="auto">
          <a:xfrm>
            <a:off x="70104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3672B82C-8DE8-4D06-9210-3C3529459940}" type="slidenum">
              <a:rPr lang="en-US"/>
              <a:pPr>
                <a:defRPr/>
              </a:pPr>
              <a:t>‹#›</a:t>
            </a:fld>
            <a:endParaRPr lang="en-US"/>
          </a:p>
        </p:txBody>
      </p:sp>
      <p:sp>
        <p:nvSpPr>
          <p:cNvPr id="106499" name="Rectangle 3"/>
          <p:cNvSpPr>
            <a:spLocks noGrp="1" noChangeArrowheads="1"/>
          </p:cNvSpPr>
          <p:nvPr>
            <p:ph type="title"/>
          </p:nvPr>
        </p:nvSpPr>
        <p:spPr bwMode="auto">
          <a:xfrm>
            <a:off x="228600" y="304800"/>
            <a:ext cx="8915400" cy="914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6503" name="Line 7"/>
          <p:cNvSpPr>
            <a:spLocks noChangeShapeType="1"/>
          </p:cNvSpPr>
          <p:nvPr userDrawn="1"/>
        </p:nvSpPr>
        <p:spPr bwMode="auto">
          <a:xfrm>
            <a:off x="0" y="1295400"/>
            <a:ext cx="9144000" cy="0"/>
          </a:xfrm>
          <a:prstGeom prst="line">
            <a:avLst/>
          </a:prstGeom>
          <a:noFill/>
          <a:ln w="38100">
            <a:solidFill>
              <a:schemeClr val="tx1"/>
            </a:solidFill>
            <a:round/>
            <a:headEnd/>
            <a:tailEnd/>
          </a:ln>
          <a:effectLst/>
        </p:spPr>
        <p:txBody>
          <a:bodyPr wrap="none"/>
          <a:lstStyle/>
          <a:p>
            <a:pPr>
              <a:defRPr/>
            </a:pPr>
            <a:endParaRPr lang="en-US"/>
          </a:p>
        </p:txBody>
      </p:sp>
    </p:spTree>
    <p:extLst>
      <p:ext uri="{BB962C8B-B14F-4D97-AF65-F5344CB8AC3E}">
        <p14:creationId xmlns:p14="http://schemas.microsoft.com/office/powerpoint/2010/main" val="3443079551"/>
      </p:ext>
    </p:extLst>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 id="2147484393" r:id="rId12"/>
    <p:sldLayoutId id="2147484394" r:id="rId13"/>
    <p:sldLayoutId id="2147484395" r:id="rId14"/>
  </p:sldLayoutIdLst>
  <p:txStyles>
    <p:titleStyle>
      <a:lvl1pPr algn="l" rtl="0" eaLnBrk="0" fontAlgn="base" hangingPunct="0">
        <a:spcBef>
          <a:spcPct val="0"/>
        </a:spcBef>
        <a:spcAft>
          <a:spcPct val="0"/>
        </a:spcAft>
        <a:defRPr sz="4400">
          <a:solidFill>
            <a:srgbClr val="D505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rgbClr val="D5052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400">
          <a:solidFill>
            <a:srgbClr val="D5052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400">
          <a:solidFill>
            <a:srgbClr val="D5052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400">
          <a:solidFill>
            <a:srgbClr val="D50526"/>
          </a:solidFill>
          <a:effectLst>
            <a:outerShdw blurRad="38100" dist="38100" dir="2700000" algn="tl">
              <a:srgbClr val="C0C0C0"/>
            </a:outerShdw>
          </a:effectLst>
          <a:latin typeface="Arial" charset="0"/>
        </a:defRPr>
      </a:lvl5pPr>
      <a:lvl6pPr marL="457200" algn="l" rtl="0" fontAlgn="base">
        <a:spcBef>
          <a:spcPct val="0"/>
        </a:spcBef>
        <a:spcAft>
          <a:spcPct val="0"/>
        </a:spcAft>
        <a:defRPr sz="4400">
          <a:solidFill>
            <a:srgbClr val="D50526"/>
          </a:solidFill>
          <a:effectLst>
            <a:outerShdw blurRad="38100" dist="38100" dir="2700000" algn="tl">
              <a:srgbClr val="C0C0C0"/>
            </a:outerShdw>
          </a:effectLst>
          <a:latin typeface="Arial" charset="0"/>
        </a:defRPr>
      </a:lvl6pPr>
      <a:lvl7pPr marL="914400" algn="l" rtl="0" fontAlgn="base">
        <a:spcBef>
          <a:spcPct val="0"/>
        </a:spcBef>
        <a:spcAft>
          <a:spcPct val="0"/>
        </a:spcAft>
        <a:defRPr sz="4400">
          <a:solidFill>
            <a:srgbClr val="D50526"/>
          </a:solidFill>
          <a:effectLst>
            <a:outerShdw blurRad="38100" dist="38100" dir="2700000" algn="tl">
              <a:srgbClr val="C0C0C0"/>
            </a:outerShdw>
          </a:effectLst>
          <a:latin typeface="Arial" charset="0"/>
        </a:defRPr>
      </a:lvl7pPr>
      <a:lvl8pPr marL="1371600" algn="l" rtl="0" fontAlgn="base">
        <a:spcBef>
          <a:spcPct val="0"/>
        </a:spcBef>
        <a:spcAft>
          <a:spcPct val="0"/>
        </a:spcAft>
        <a:defRPr sz="4400">
          <a:solidFill>
            <a:srgbClr val="D50526"/>
          </a:solidFill>
          <a:effectLst>
            <a:outerShdw blurRad="38100" dist="38100" dir="2700000" algn="tl">
              <a:srgbClr val="C0C0C0"/>
            </a:outerShdw>
          </a:effectLst>
          <a:latin typeface="Arial" charset="0"/>
        </a:defRPr>
      </a:lvl8pPr>
      <a:lvl9pPr marL="1828800" algn="l" rtl="0" fontAlgn="base">
        <a:spcBef>
          <a:spcPct val="0"/>
        </a:spcBef>
        <a:spcAft>
          <a:spcPct val="0"/>
        </a:spcAft>
        <a:defRPr sz="4400">
          <a:solidFill>
            <a:srgbClr val="D50526"/>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D50526"/>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D50526"/>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D50526"/>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D50526"/>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D50526"/>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D50526"/>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D50526"/>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D50526"/>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D50526"/>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739776" y="825502"/>
            <a:ext cx="7826375" cy="1743075"/>
          </a:xfrm>
          <a:prstGeom prst="rect">
            <a:avLst/>
          </a:prstGeom>
          <a:noFill/>
          <a:ln w="9525">
            <a:noFill/>
            <a:miter lim="800000"/>
            <a:headEnd/>
            <a:tailEnd/>
          </a:ln>
        </p:spPr>
        <p:txBody>
          <a:bodyPr vert="horz" wrap="square" lIns="0" tIns="97648" rIns="0" bIns="97648" numCol="1" anchor="t" anchorCtr="0" compatLnSpc="1">
            <a:prstTxWarp prst="textNoShape">
              <a:avLst/>
            </a:prstTxWarp>
            <a:spAutoFit/>
          </a:bodyPr>
          <a:lstStyle/>
          <a:p>
            <a:pPr lvl="0"/>
            <a:r>
              <a:rPr lang="en-US"/>
              <a:t>Level 1</a:t>
            </a:r>
          </a:p>
          <a:p>
            <a:pPr lvl="1"/>
            <a:r>
              <a:rPr lang="en-US"/>
              <a:t>Level two</a:t>
            </a:r>
          </a:p>
          <a:p>
            <a:pPr lvl="2"/>
            <a:r>
              <a:rPr lang="en-US"/>
              <a:t>Level three</a:t>
            </a:r>
          </a:p>
          <a:p>
            <a:pPr lvl="3"/>
            <a:r>
              <a:rPr lang="en-US"/>
              <a:t>Level four</a:t>
            </a:r>
          </a:p>
          <a:p>
            <a:pPr lvl="4"/>
            <a:r>
              <a:rPr lang="en-US"/>
              <a:t>Level five</a:t>
            </a:r>
          </a:p>
        </p:txBody>
      </p:sp>
      <p:sp>
        <p:nvSpPr>
          <p:cNvPr id="1027" name="Rectangle 4"/>
          <p:cNvSpPr>
            <a:spLocks noChangeArrowheads="1"/>
          </p:cNvSpPr>
          <p:nvPr/>
        </p:nvSpPr>
        <p:spPr bwMode="auto">
          <a:xfrm>
            <a:off x="8894956" y="6588713"/>
            <a:ext cx="144270" cy="169277"/>
          </a:xfrm>
          <a:prstGeom prst="rect">
            <a:avLst/>
          </a:prstGeom>
          <a:noFill/>
          <a:ln w="9525">
            <a:noFill/>
            <a:miter lim="800000"/>
            <a:headEnd/>
            <a:tailEnd/>
          </a:ln>
        </p:spPr>
        <p:txBody>
          <a:bodyPr wrap="none" lIns="0" tIns="0" rIns="0" bIns="0" anchor="b">
            <a:spAutoFit/>
          </a:bodyPr>
          <a:lstStyle/>
          <a:p>
            <a:pPr algn="r" defTabSz="901700" eaLnBrk="0" hangingPunct="0"/>
            <a:fld id="{CE25A17D-6E35-4C83-B569-598F6C0F9596}" type="slidenum">
              <a:rPr lang="en-US" sz="1100" b="1">
                <a:solidFill>
                  <a:srgbClr val="14397F"/>
                </a:solidFill>
                <a:latin typeface="Franklin Gothic Book" pitchFamily="34" charset="0"/>
              </a:rPr>
              <a:pPr algn="r" defTabSz="901700" eaLnBrk="0" hangingPunct="0"/>
              <a:t>‹#›</a:t>
            </a:fld>
            <a:endParaRPr lang="en-US" sz="1100" b="1">
              <a:solidFill>
                <a:srgbClr val="14397F"/>
              </a:solidFill>
              <a:latin typeface="Franklin Gothic Book" pitchFamily="34" charset="0"/>
            </a:endParaRPr>
          </a:p>
        </p:txBody>
      </p:sp>
      <p:sp>
        <p:nvSpPr>
          <p:cNvPr id="1028" name="Rectangle 6"/>
          <p:cNvSpPr>
            <a:spLocks noGrp="1" noChangeArrowheads="1"/>
          </p:cNvSpPr>
          <p:nvPr>
            <p:ph type="title"/>
          </p:nvPr>
        </p:nvSpPr>
        <p:spPr bwMode="auto">
          <a:xfrm>
            <a:off x="454026" y="90488"/>
            <a:ext cx="8520113" cy="558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9" name="Rectangle 8"/>
          <p:cNvSpPr>
            <a:spLocks noChangeArrowheads="1"/>
          </p:cNvSpPr>
          <p:nvPr/>
        </p:nvSpPr>
        <p:spPr bwMode="auto">
          <a:xfrm>
            <a:off x="2767014" y="6564313"/>
            <a:ext cx="2513012" cy="387350"/>
          </a:xfrm>
          <a:prstGeom prst="rect">
            <a:avLst/>
          </a:prstGeom>
          <a:noFill/>
          <a:ln w="9525">
            <a:noFill/>
            <a:miter lim="800000"/>
            <a:headEnd/>
            <a:tailEnd/>
          </a:ln>
        </p:spPr>
        <p:txBody>
          <a:bodyPr lIns="97648" tIns="48825" rIns="97648" bIns="48825">
            <a:spAutoFit/>
          </a:bodyPr>
          <a:lstStyle/>
          <a:p>
            <a:pPr algn="ctr" defTabSz="969963" eaLnBrk="0" hangingPunct="0">
              <a:spcBef>
                <a:spcPct val="50000"/>
              </a:spcBef>
            </a:pPr>
            <a:endParaRPr lang="en-US" sz="1900">
              <a:solidFill>
                <a:schemeClr val="tx1"/>
              </a:solidFill>
            </a:endParaRPr>
          </a:p>
        </p:txBody>
      </p:sp>
      <p:sp>
        <p:nvSpPr>
          <p:cNvPr id="1030" name="Line 9"/>
          <p:cNvSpPr>
            <a:spLocks noChangeShapeType="1"/>
          </p:cNvSpPr>
          <p:nvPr userDrawn="1"/>
        </p:nvSpPr>
        <p:spPr bwMode="auto">
          <a:xfrm>
            <a:off x="0" y="6497638"/>
            <a:ext cx="9144000" cy="0"/>
          </a:xfrm>
          <a:prstGeom prst="line">
            <a:avLst/>
          </a:prstGeom>
          <a:noFill/>
          <a:ln w="12700">
            <a:solidFill>
              <a:srgbClr val="969696"/>
            </a:solidFill>
            <a:round/>
            <a:headEnd type="none" w="sm" len="sm"/>
            <a:tailEnd type="none" w="sm" len="sm"/>
          </a:ln>
        </p:spPr>
        <p:txBody>
          <a:bodyPr/>
          <a:lstStyle/>
          <a:p>
            <a:endParaRPr lang="en-US" sz="1400"/>
          </a:p>
        </p:txBody>
      </p:sp>
      <p:sp>
        <p:nvSpPr>
          <p:cNvPr id="1031" name="Line 13"/>
          <p:cNvSpPr>
            <a:spLocks noChangeShapeType="1"/>
          </p:cNvSpPr>
          <p:nvPr userDrawn="1"/>
        </p:nvSpPr>
        <p:spPr bwMode="auto">
          <a:xfrm>
            <a:off x="0" y="673100"/>
            <a:ext cx="9144000" cy="0"/>
          </a:xfrm>
          <a:prstGeom prst="line">
            <a:avLst/>
          </a:prstGeom>
          <a:noFill/>
          <a:ln w="12700">
            <a:solidFill>
              <a:srgbClr val="969696"/>
            </a:solidFill>
            <a:round/>
            <a:headEnd type="none" w="sm" len="sm"/>
            <a:tailEnd type="none" w="sm" len="sm"/>
          </a:ln>
        </p:spPr>
        <p:txBody>
          <a:bodyPr/>
          <a:lstStyle/>
          <a:p>
            <a:endParaRPr lang="en-US" sz="1400"/>
          </a:p>
        </p:txBody>
      </p:sp>
      <p:pic>
        <p:nvPicPr>
          <p:cNvPr id="10" name="Picture 2"/>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11693" t="20481" r="11996" b="27815"/>
          <a:stretch/>
        </p:blipFill>
        <p:spPr bwMode="auto">
          <a:xfrm>
            <a:off x="1" y="5946973"/>
            <a:ext cx="2860065" cy="91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753875"/>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l" defTabSz="969963" rtl="0" eaLnBrk="0" fontAlgn="base" hangingPunct="0">
        <a:spcBef>
          <a:spcPct val="0"/>
        </a:spcBef>
        <a:spcAft>
          <a:spcPct val="0"/>
        </a:spcAft>
        <a:defRPr sz="3200" b="1">
          <a:solidFill>
            <a:srgbClr val="AA2B3E"/>
          </a:solidFill>
          <a:latin typeface="+mj-lt"/>
          <a:ea typeface="ＭＳ Ｐゴシック" charset="-128"/>
          <a:cs typeface="ＭＳ Ｐゴシック" charset="0"/>
        </a:defRPr>
      </a:lvl1pPr>
      <a:lvl2pPr algn="l" defTabSz="969963" rtl="0" eaLnBrk="0" fontAlgn="base" hangingPunct="0">
        <a:spcBef>
          <a:spcPct val="0"/>
        </a:spcBef>
        <a:spcAft>
          <a:spcPct val="0"/>
        </a:spcAft>
        <a:defRPr sz="3200" b="1">
          <a:solidFill>
            <a:srgbClr val="AA2B3E"/>
          </a:solidFill>
          <a:latin typeface="Arial" pitchFamily="34" charset="0"/>
          <a:ea typeface="ＭＳ Ｐゴシック" charset="-128"/>
          <a:cs typeface="ＭＳ Ｐゴシック" charset="0"/>
        </a:defRPr>
      </a:lvl2pPr>
      <a:lvl3pPr algn="l" defTabSz="969963" rtl="0" eaLnBrk="0" fontAlgn="base" hangingPunct="0">
        <a:spcBef>
          <a:spcPct val="0"/>
        </a:spcBef>
        <a:spcAft>
          <a:spcPct val="0"/>
        </a:spcAft>
        <a:defRPr sz="3200" b="1">
          <a:solidFill>
            <a:srgbClr val="AA2B3E"/>
          </a:solidFill>
          <a:latin typeface="Arial" pitchFamily="34" charset="0"/>
          <a:ea typeface="ＭＳ Ｐゴシック" charset="-128"/>
          <a:cs typeface="ＭＳ Ｐゴシック" charset="0"/>
        </a:defRPr>
      </a:lvl3pPr>
      <a:lvl4pPr algn="l" defTabSz="969963" rtl="0" eaLnBrk="0" fontAlgn="base" hangingPunct="0">
        <a:spcBef>
          <a:spcPct val="0"/>
        </a:spcBef>
        <a:spcAft>
          <a:spcPct val="0"/>
        </a:spcAft>
        <a:defRPr sz="3200" b="1">
          <a:solidFill>
            <a:srgbClr val="AA2B3E"/>
          </a:solidFill>
          <a:latin typeface="Arial" pitchFamily="34" charset="0"/>
          <a:ea typeface="ＭＳ Ｐゴシック" charset="-128"/>
          <a:cs typeface="ＭＳ Ｐゴシック" charset="0"/>
        </a:defRPr>
      </a:lvl4pPr>
      <a:lvl5pPr algn="l" defTabSz="969963" rtl="0" eaLnBrk="0" fontAlgn="base" hangingPunct="0">
        <a:spcBef>
          <a:spcPct val="0"/>
        </a:spcBef>
        <a:spcAft>
          <a:spcPct val="0"/>
        </a:spcAft>
        <a:defRPr sz="3200" b="1">
          <a:solidFill>
            <a:srgbClr val="AA2B3E"/>
          </a:solidFill>
          <a:latin typeface="Arial" pitchFamily="34" charset="0"/>
          <a:ea typeface="ＭＳ Ｐゴシック" charset="-128"/>
          <a:cs typeface="ＭＳ Ｐゴシック" charset="0"/>
        </a:defRPr>
      </a:lvl5pPr>
      <a:lvl6pPr marL="457200" algn="l" defTabSz="969963" rtl="0" eaLnBrk="0" fontAlgn="base" hangingPunct="0">
        <a:spcBef>
          <a:spcPct val="0"/>
        </a:spcBef>
        <a:spcAft>
          <a:spcPct val="0"/>
        </a:spcAft>
        <a:defRPr sz="3200" b="1">
          <a:solidFill>
            <a:srgbClr val="AA2B3E"/>
          </a:solidFill>
          <a:latin typeface="Arial" pitchFamily="34" charset="0"/>
        </a:defRPr>
      </a:lvl6pPr>
      <a:lvl7pPr marL="914400" algn="l" defTabSz="969963" rtl="0" eaLnBrk="0" fontAlgn="base" hangingPunct="0">
        <a:spcBef>
          <a:spcPct val="0"/>
        </a:spcBef>
        <a:spcAft>
          <a:spcPct val="0"/>
        </a:spcAft>
        <a:defRPr sz="3200" b="1">
          <a:solidFill>
            <a:srgbClr val="AA2B3E"/>
          </a:solidFill>
          <a:latin typeface="Arial" pitchFamily="34" charset="0"/>
        </a:defRPr>
      </a:lvl7pPr>
      <a:lvl8pPr marL="1371600" algn="l" defTabSz="969963" rtl="0" eaLnBrk="0" fontAlgn="base" hangingPunct="0">
        <a:spcBef>
          <a:spcPct val="0"/>
        </a:spcBef>
        <a:spcAft>
          <a:spcPct val="0"/>
        </a:spcAft>
        <a:defRPr sz="3200" b="1">
          <a:solidFill>
            <a:srgbClr val="AA2B3E"/>
          </a:solidFill>
          <a:latin typeface="Arial" pitchFamily="34" charset="0"/>
        </a:defRPr>
      </a:lvl8pPr>
      <a:lvl9pPr marL="1828800" algn="l" defTabSz="969963" rtl="0" eaLnBrk="0" fontAlgn="base" hangingPunct="0">
        <a:spcBef>
          <a:spcPct val="0"/>
        </a:spcBef>
        <a:spcAft>
          <a:spcPct val="0"/>
        </a:spcAft>
        <a:defRPr sz="3200" b="1">
          <a:solidFill>
            <a:srgbClr val="AA2B3E"/>
          </a:solidFill>
          <a:latin typeface="Arial" pitchFamily="34" charset="0"/>
        </a:defRPr>
      </a:lvl9pPr>
    </p:titleStyle>
    <p:bodyStyle>
      <a:lvl1pPr marL="242888" indent="-242888" algn="l" defTabSz="901700" rtl="0" eaLnBrk="0" fontAlgn="base" hangingPunct="0">
        <a:spcBef>
          <a:spcPts val="400"/>
        </a:spcBef>
        <a:spcAft>
          <a:spcPts val="200"/>
        </a:spcAft>
        <a:buClr>
          <a:schemeClr val="tx2"/>
        </a:buClr>
        <a:buFont typeface="Wingdings" pitchFamily="2" charset="2"/>
        <a:buChar char="w"/>
        <a:defRPr sz="2000" b="1">
          <a:solidFill>
            <a:srgbClr val="000000"/>
          </a:solidFill>
          <a:latin typeface="+mn-lt"/>
          <a:ea typeface="ＭＳ Ｐゴシック" charset="-128"/>
          <a:cs typeface="ＭＳ Ｐゴシック" charset="0"/>
        </a:defRPr>
      </a:lvl1pPr>
      <a:lvl2pPr marL="660400" indent="-303213" algn="l" defTabSz="901700" rtl="0" eaLnBrk="0" fontAlgn="base" hangingPunct="0">
        <a:spcBef>
          <a:spcPts val="200"/>
        </a:spcBef>
        <a:spcAft>
          <a:spcPts val="200"/>
        </a:spcAft>
        <a:buClr>
          <a:schemeClr val="tx2"/>
        </a:buClr>
        <a:buChar char="•"/>
        <a:defRPr>
          <a:solidFill>
            <a:srgbClr val="000000"/>
          </a:solidFill>
          <a:latin typeface="+mn-lt"/>
          <a:ea typeface="ＭＳ Ｐゴシック" charset="-128"/>
        </a:defRPr>
      </a:lvl2pPr>
      <a:lvl3pPr marL="1077913" indent="-303213" algn="l" defTabSz="901700" rtl="0" eaLnBrk="0" fontAlgn="base" hangingPunct="0">
        <a:spcBef>
          <a:spcPts val="200"/>
        </a:spcBef>
        <a:spcAft>
          <a:spcPts val="200"/>
        </a:spcAft>
        <a:buClr>
          <a:schemeClr val="tx2"/>
        </a:buClr>
        <a:buFont typeface="Arial" pitchFamily="34" charset="0"/>
        <a:buChar char="–"/>
        <a:defRPr>
          <a:solidFill>
            <a:srgbClr val="000000"/>
          </a:solidFill>
          <a:latin typeface="+mn-lt"/>
          <a:ea typeface="ＭＳ Ｐゴシック" charset="-128"/>
        </a:defRPr>
      </a:lvl3pPr>
      <a:lvl4pPr marL="1438275" indent="-246063"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ea typeface="ＭＳ Ｐゴシック" charset="-128"/>
        </a:defRPr>
      </a:lvl4pPr>
      <a:lvl5pPr marL="17954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ea typeface="ＭＳ Ｐゴシック" charset="-128"/>
        </a:defRPr>
      </a:lvl5pPr>
      <a:lvl6pPr marL="22526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6pPr>
      <a:lvl7pPr marL="27098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7pPr>
      <a:lvl8pPr marL="31670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8pPr>
      <a:lvl9pPr marL="36242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FFFFFF"/>
                </a:solidFill>
                <a:latin typeface="Calibri" pitchFamily="34" charset="0"/>
                <a:ea typeface="ＭＳ Ｐゴシック" pitchFamily="34" charset="-128"/>
              </a:defRPr>
            </a:lvl1pPr>
          </a:lstStyle>
          <a:p>
            <a:pPr>
              <a:defRPr/>
            </a:pPr>
            <a:fld id="{B5121B2A-FC9D-4BD3-B7BC-FF58282167CC}" type="datetimeFigureOut">
              <a:rPr lang="en-US" altLang="en-US"/>
              <a:pPr>
                <a:defRPr/>
              </a:pPr>
              <a:t>9/30/2021</a:t>
            </a:fld>
            <a:endParaRPr lang="en-US" alt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white">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FFFFFF"/>
                </a:solidFill>
                <a:latin typeface="Calibri" charset="0"/>
                <a:ea typeface="ＭＳ Ｐゴシック" charset="-128"/>
              </a:defRPr>
            </a:lvl1pPr>
          </a:lstStyle>
          <a:p>
            <a:pPr>
              <a:defRPr/>
            </a:pPr>
            <a:fld id="{1C3C3C8C-FF36-4BB1-83C9-F4EE5688A373}" type="slidenum">
              <a:rPr lang="en-US" altLang="en-US"/>
              <a:pPr>
                <a:defRPr/>
              </a:pPr>
              <a:t>‹#›</a:t>
            </a:fld>
            <a:endParaRPr lang="en-US" altLang="en-US"/>
          </a:p>
        </p:txBody>
      </p:sp>
    </p:spTree>
    <p:extLst>
      <p:ext uri="{BB962C8B-B14F-4D97-AF65-F5344CB8AC3E}">
        <p14:creationId xmlns:p14="http://schemas.microsoft.com/office/powerpoint/2010/main" val="3642950465"/>
      </p:ext>
    </p:extLst>
  </p:cSld>
  <p:clrMap bg1="dk1" tx1="lt1" bg2="dk2" tx2="lt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rtl="0" eaLnBrk="0" fontAlgn="base" hangingPunct="0">
        <a:spcBef>
          <a:spcPct val="0"/>
        </a:spcBef>
        <a:spcAft>
          <a:spcPct val="0"/>
        </a:spcAft>
        <a:defRPr sz="3300" kern="1200">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3300">
          <a:solidFill>
            <a:schemeClr val="tx1"/>
          </a:solidFill>
          <a:latin typeface="Calibri" pitchFamily="34" charset="0"/>
          <a:ea typeface="ＭＳ Ｐゴシック" pitchFamily="34" charset="-128"/>
          <a:cs typeface="ＭＳ Ｐゴシック" charset="0"/>
        </a:defRPr>
      </a:lvl2pPr>
      <a:lvl3pPr algn="ctr" rtl="0" eaLnBrk="0" fontAlgn="base" hangingPunct="0">
        <a:spcBef>
          <a:spcPct val="0"/>
        </a:spcBef>
        <a:spcAft>
          <a:spcPct val="0"/>
        </a:spcAft>
        <a:defRPr sz="3300">
          <a:solidFill>
            <a:schemeClr val="tx1"/>
          </a:solidFill>
          <a:latin typeface="Calibri" pitchFamily="34" charset="0"/>
          <a:ea typeface="ＭＳ Ｐゴシック" pitchFamily="34" charset="-128"/>
          <a:cs typeface="ＭＳ Ｐゴシック" charset="0"/>
        </a:defRPr>
      </a:lvl3pPr>
      <a:lvl4pPr algn="ctr" rtl="0" eaLnBrk="0" fontAlgn="base" hangingPunct="0">
        <a:spcBef>
          <a:spcPct val="0"/>
        </a:spcBef>
        <a:spcAft>
          <a:spcPct val="0"/>
        </a:spcAft>
        <a:defRPr sz="3300">
          <a:solidFill>
            <a:schemeClr val="tx1"/>
          </a:solidFill>
          <a:latin typeface="Calibri" pitchFamily="34" charset="0"/>
          <a:ea typeface="ＭＳ Ｐゴシック" pitchFamily="34" charset="-128"/>
          <a:cs typeface="ＭＳ Ｐゴシック" charset="0"/>
        </a:defRPr>
      </a:lvl4pPr>
      <a:lvl5pPr algn="ctr" rtl="0" eaLnBrk="0" fontAlgn="base" hangingPunct="0">
        <a:spcBef>
          <a:spcPct val="0"/>
        </a:spcBef>
        <a:spcAft>
          <a:spcPct val="0"/>
        </a:spcAft>
        <a:defRPr sz="3300">
          <a:solidFill>
            <a:schemeClr val="tx1"/>
          </a:solidFill>
          <a:latin typeface="Calibri" pitchFamily="34" charset="0"/>
          <a:ea typeface="ＭＳ Ｐゴシック" pitchFamily="34" charset="-128"/>
          <a:cs typeface="ＭＳ Ｐゴシック" charset="0"/>
        </a:defRPr>
      </a:lvl5pPr>
      <a:lvl6pPr marL="342900" algn="ctr" rtl="0" fontAlgn="base">
        <a:spcBef>
          <a:spcPct val="0"/>
        </a:spcBef>
        <a:spcAft>
          <a:spcPct val="0"/>
        </a:spcAft>
        <a:defRPr sz="3300">
          <a:solidFill>
            <a:schemeClr val="tx1"/>
          </a:solidFill>
          <a:latin typeface="Calibri" pitchFamily="34" charset="0"/>
          <a:ea typeface="ＭＳ Ｐゴシック" pitchFamily="34" charset="-128"/>
        </a:defRPr>
      </a:lvl6pPr>
      <a:lvl7pPr marL="685800" algn="ctr" rtl="0" fontAlgn="base">
        <a:spcBef>
          <a:spcPct val="0"/>
        </a:spcBef>
        <a:spcAft>
          <a:spcPct val="0"/>
        </a:spcAft>
        <a:defRPr sz="3300">
          <a:solidFill>
            <a:schemeClr val="tx1"/>
          </a:solidFill>
          <a:latin typeface="Calibri" pitchFamily="34" charset="0"/>
          <a:ea typeface="ＭＳ Ｐゴシック" pitchFamily="34" charset="-128"/>
        </a:defRPr>
      </a:lvl7pPr>
      <a:lvl8pPr marL="1028700" algn="ctr" rtl="0" fontAlgn="base">
        <a:spcBef>
          <a:spcPct val="0"/>
        </a:spcBef>
        <a:spcAft>
          <a:spcPct val="0"/>
        </a:spcAft>
        <a:defRPr sz="3300">
          <a:solidFill>
            <a:schemeClr val="tx1"/>
          </a:solidFill>
          <a:latin typeface="Calibri" pitchFamily="34" charset="0"/>
          <a:ea typeface="ＭＳ Ｐゴシック" pitchFamily="34" charset="-128"/>
        </a:defRPr>
      </a:lvl8pPr>
      <a:lvl9pPr marL="1371600" algn="ctr" rtl="0" fontAlgn="base">
        <a:spcBef>
          <a:spcPct val="0"/>
        </a:spcBef>
        <a:spcAft>
          <a:spcPct val="0"/>
        </a:spcAft>
        <a:defRPr sz="3300">
          <a:solidFill>
            <a:schemeClr val="tx1"/>
          </a:solidFill>
          <a:latin typeface="Calibri" pitchFamily="34" charset="0"/>
          <a:ea typeface="ＭＳ Ｐゴシック" pitchFamily="34" charset="-128"/>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ＭＳ Ｐゴシック"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pitchFamily="34" charset="-128"/>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itchFamily="34" charset="-128"/>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34" charset="-128"/>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A29CC37-C1EC-4C92-AAF8-115F04768F69}"/>
              </a:ext>
            </a:extLst>
          </p:cNvPr>
          <p:cNvGrpSpPr>
            <a:grpSpLocks/>
          </p:cNvGrpSpPr>
          <p:nvPr/>
        </p:nvGrpSpPr>
        <p:grpSpPr bwMode="auto">
          <a:xfrm>
            <a:off x="0" y="1588"/>
            <a:ext cx="9132888" cy="6845300"/>
            <a:chOff x="0" y="1"/>
            <a:chExt cx="5753" cy="4312"/>
          </a:xfrm>
        </p:grpSpPr>
        <p:sp>
          <p:nvSpPr>
            <p:cNvPr id="31747" name="Freeform 3">
              <a:extLst>
                <a:ext uri="{FF2B5EF4-FFF2-40B4-BE49-F238E27FC236}">
                  <a16:creationId xmlns:a16="http://schemas.microsoft.com/office/drawing/2014/main" id="{20592CD5-015A-416E-BC93-7C7CF173B88D}"/>
                </a:ext>
              </a:extLst>
            </p:cNvPr>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p:spPr>
          <p:txBody>
            <a:bodyPr/>
            <a:lstStyle/>
            <a:p>
              <a:pPr eaLnBrk="1" hangingPunct="1">
                <a:defRPr/>
              </a:pPr>
              <a:endParaRPr lang="en-US" sz="1350"/>
            </a:p>
          </p:txBody>
        </p:sp>
        <p:sp>
          <p:nvSpPr>
            <p:cNvPr id="1033" name="Arc 4">
              <a:extLst>
                <a:ext uri="{FF2B5EF4-FFF2-40B4-BE49-F238E27FC236}">
                  <a16:creationId xmlns:a16="http://schemas.microsoft.com/office/drawing/2014/main" id="{AA0D2FA2-A7F9-40D4-A935-2439C02DB33B}"/>
                </a:ext>
              </a:extLst>
            </p:cNvPr>
            <p:cNvSpPr>
              <a:spLocks/>
            </p:cNvSpPr>
            <p:nvPr/>
          </p:nvSpPr>
          <p:spPr bwMode="auto">
            <a:xfrm>
              <a:off x="0" y="1"/>
              <a:ext cx="5298" cy="4312"/>
            </a:xfrm>
            <a:custGeom>
              <a:avLst/>
              <a:gdLst>
                <a:gd name="T0" fmla="*/ 0 w 21600"/>
                <a:gd name="T1" fmla="*/ 0 h 21600"/>
                <a:gd name="T2" fmla="*/ 1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31749" name="Rectangle 5">
            <a:extLst>
              <a:ext uri="{FF2B5EF4-FFF2-40B4-BE49-F238E27FC236}">
                <a16:creationId xmlns:a16="http://schemas.microsoft.com/office/drawing/2014/main" id="{2636E084-D8C5-47D0-95C5-3D846202A0D3}"/>
              </a:ext>
            </a:extLst>
          </p:cNvPr>
          <p:cNvSpPr>
            <a:spLocks noGrp="1" noChangeArrowheads="1"/>
          </p:cNvSpPr>
          <p:nvPr>
            <p:ph type="title"/>
          </p:nvPr>
        </p:nvSpPr>
        <p:spPr bwMode="auto">
          <a:xfrm>
            <a:off x="685800" y="609600"/>
            <a:ext cx="7772400" cy="1143000"/>
          </a:xfrm>
          <a:prstGeom prst="rect">
            <a:avLst/>
          </a:prstGeom>
          <a:noFill/>
          <a:ln>
            <a:noFill/>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1750" name="Rectangle 6">
            <a:extLst>
              <a:ext uri="{FF2B5EF4-FFF2-40B4-BE49-F238E27FC236}">
                <a16:creationId xmlns:a16="http://schemas.microsoft.com/office/drawing/2014/main" id="{0F7B276C-E405-4A51-ADF4-479513188C22}"/>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2075" tIns="46038" rIns="92075" bIns="46038" numCol="1" anchor="ctr" anchorCtr="0" compatLnSpc="1">
            <a:prstTxWarp prst="textNoShape">
              <a:avLst/>
            </a:prstTxWarp>
          </a:bodyPr>
          <a:lstStyle>
            <a:lvl1pPr eaLnBrk="1" hangingPunct="1">
              <a:defRPr sz="1050"/>
            </a:lvl1pPr>
          </a:lstStyle>
          <a:p>
            <a:pPr>
              <a:defRPr/>
            </a:pPr>
            <a:endParaRPr lang="en-US"/>
          </a:p>
        </p:txBody>
      </p:sp>
      <p:sp>
        <p:nvSpPr>
          <p:cNvPr id="31751" name="Rectangle 7">
            <a:extLst>
              <a:ext uri="{FF2B5EF4-FFF2-40B4-BE49-F238E27FC236}">
                <a16:creationId xmlns:a16="http://schemas.microsoft.com/office/drawing/2014/main" id="{6501E4F5-A57A-4EAF-9DFB-2C1395B9B1BB}"/>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2075" tIns="46038" rIns="92075" bIns="46038" numCol="1" anchor="ctr" anchorCtr="0" compatLnSpc="1">
            <a:prstTxWarp prst="textNoShape">
              <a:avLst/>
            </a:prstTxWarp>
          </a:bodyPr>
          <a:lstStyle>
            <a:lvl1pPr algn="ctr" eaLnBrk="1" hangingPunct="1">
              <a:defRPr sz="1050"/>
            </a:lvl1pPr>
          </a:lstStyle>
          <a:p>
            <a:pPr>
              <a:defRPr/>
            </a:pPr>
            <a:endParaRPr lang="en-US"/>
          </a:p>
        </p:txBody>
      </p:sp>
      <p:sp>
        <p:nvSpPr>
          <p:cNvPr id="31752" name="Rectangle 8">
            <a:extLst>
              <a:ext uri="{FF2B5EF4-FFF2-40B4-BE49-F238E27FC236}">
                <a16:creationId xmlns:a16="http://schemas.microsoft.com/office/drawing/2014/main" id="{BA2D48C2-9A56-4FC5-B1CF-FF4FDBB7FEDF}"/>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2075" tIns="46038" rIns="92075" bIns="46038" numCol="1" anchor="ctr" anchorCtr="0" compatLnSpc="1">
            <a:prstTxWarp prst="textNoShape">
              <a:avLst/>
            </a:prstTxWarp>
          </a:bodyPr>
          <a:lstStyle>
            <a:lvl1pPr algn="r" eaLnBrk="1" hangingPunct="1">
              <a:defRPr sz="1050" smtClean="0"/>
            </a:lvl1pPr>
          </a:lstStyle>
          <a:p>
            <a:pPr>
              <a:defRPr/>
            </a:pPr>
            <a:fld id="{A07ED137-BCF7-4731-A7A3-9C625D2AA83D}" type="slidenum">
              <a:rPr lang="en-US" altLang="en-US"/>
              <a:pPr>
                <a:defRPr/>
              </a:pPr>
              <a:t>‹#›</a:t>
            </a:fld>
            <a:endParaRPr lang="en-US" altLang="en-US"/>
          </a:p>
        </p:txBody>
      </p:sp>
      <p:sp>
        <p:nvSpPr>
          <p:cNvPr id="1031" name="Rectangle 9">
            <a:extLst>
              <a:ext uri="{FF2B5EF4-FFF2-40B4-BE49-F238E27FC236}">
                <a16:creationId xmlns:a16="http://schemas.microsoft.com/office/drawing/2014/main" id="{C1B9D5AB-F1D0-4120-A363-767338A15A1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61151404"/>
      </p:ext>
    </p:extLst>
  </p:cSld>
  <p:clrMap bg1="dk2" tx1="lt1" bg2="dk1" tx2="lt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5pPr>
      <a:lvl6pPr marL="3429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6pPr>
      <a:lvl7pPr marL="6858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7pPr>
      <a:lvl8pPr marL="10287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8pPr>
      <a:lvl9pPr marL="13716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9pPr>
    </p:titleStyle>
    <p:bodyStyle>
      <a:lvl1pPr marL="257175" indent="-257175" algn="l" rtl="0" eaLnBrk="0" fontAlgn="base" hangingPunct="0">
        <a:spcBef>
          <a:spcPct val="20000"/>
        </a:spcBef>
        <a:spcAft>
          <a:spcPct val="0"/>
        </a:spcAft>
        <a:buClr>
          <a:schemeClr val="accent2"/>
        </a:buClr>
        <a:buSzPct val="80000"/>
        <a:buFont typeface="Wingdings" panose="05000000000000000000" pitchFamily="2" charset="2"/>
        <a:buChar char="l"/>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tx1"/>
        </a:buClr>
        <a:buSzPct val="90000"/>
        <a:buChar char="–"/>
        <a:defRPr sz="2100">
          <a:solidFill>
            <a:schemeClr val="tx1"/>
          </a:solidFill>
          <a:latin typeface="+mn-lt"/>
        </a:defRPr>
      </a:lvl2pPr>
      <a:lvl3pPr marL="857250" indent="-171450" algn="l" rtl="0" eaLnBrk="0" fontAlgn="base" hangingPunct="0">
        <a:spcBef>
          <a:spcPct val="20000"/>
        </a:spcBef>
        <a:spcAft>
          <a:spcPct val="0"/>
        </a:spcAft>
        <a:buClr>
          <a:schemeClr val="accent1"/>
        </a:buClr>
        <a:buSzPct val="60000"/>
        <a:buFont typeface="Wingdings" panose="05000000000000000000" pitchFamily="2" charset="2"/>
        <a:buChar char="l"/>
        <a:defRPr sz="1800">
          <a:solidFill>
            <a:schemeClr val="tx1"/>
          </a:solidFill>
          <a:latin typeface="+mn-lt"/>
        </a:defRPr>
      </a:lvl3pPr>
      <a:lvl4pPr marL="1200150" indent="-171450" algn="l" rtl="0" eaLnBrk="0" fontAlgn="base" hangingPunct="0">
        <a:spcBef>
          <a:spcPct val="20000"/>
        </a:spcBef>
        <a:spcAft>
          <a:spcPct val="0"/>
        </a:spcAft>
        <a:buClr>
          <a:schemeClr val="tx1"/>
        </a:buClr>
        <a:buChar char="–"/>
        <a:defRPr sz="1500">
          <a:solidFill>
            <a:schemeClr val="tx1"/>
          </a:solidFill>
          <a:latin typeface="+mn-lt"/>
        </a:defRPr>
      </a:lvl4pPr>
      <a:lvl5pPr marL="1543050" indent="-171450" algn="l" rtl="0" eaLnBrk="0" fontAlgn="base" hangingPunct="0">
        <a:spcBef>
          <a:spcPct val="20000"/>
        </a:spcBef>
        <a:spcAft>
          <a:spcPct val="0"/>
        </a:spcAft>
        <a:buClr>
          <a:schemeClr val="accent1"/>
        </a:buClr>
        <a:buChar char="•"/>
        <a:defRPr sz="1500">
          <a:solidFill>
            <a:schemeClr val="tx1"/>
          </a:solidFill>
          <a:latin typeface="+mn-lt"/>
        </a:defRPr>
      </a:lvl5pPr>
      <a:lvl6pPr marL="1885950" indent="-171450" algn="l" rtl="0" fontAlgn="base">
        <a:spcBef>
          <a:spcPct val="20000"/>
        </a:spcBef>
        <a:spcAft>
          <a:spcPct val="0"/>
        </a:spcAft>
        <a:buClr>
          <a:schemeClr val="accent1"/>
        </a:buClr>
        <a:buChar char="•"/>
        <a:defRPr sz="1500">
          <a:solidFill>
            <a:schemeClr val="tx1"/>
          </a:solidFill>
          <a:latin typeface="+mn-lt"/>
        </a:defRPr>
      </a:lvl6pPr>
      <a:lvl7pPr marL="2228850" indent="-171450" algn="l" rtl="0" fontAlgn="base">
        <a:spcBef>
          <a:spcPct val="20000"/>
        </a:spcBef>
        <a:spcAft>
          <a:spcPct val="0"/>
        </a:spcAft>
        <a:buClr>
          <a:schemeClr val="accent1"/>
        </a:buClr>
        <a:buChar char="•"/>
        <a:defRPr sz="1500">
          <a:solidFill>
            <a:schemeClr val="tx1"/>
          </a:solidFill>
          <a:latin typeface="+mn-lt"/>
        </a:defRPr>
      </a:lvl7pPr>
      <a:lvl8pPr marL="2571750" indent="-171450" algn="l" rtl="0" fontAlgn="base">
        <a:spcBef>
          <a:spcPct val="20000"/>
        </a:spcBef>
        <a:spcAft>
          <a:spcPct val="0"/>
        </a:spcAft>
        <a:buClr>
          <a:schemeClr val="accent1"/>
        </a:buClr>
        <a:buChar char="•"/>
        <a:defRPr sz="1500">
          <a:solidFill>
            <a:schemeClr val="tx1"/>
          </a:solidFill>
          <a:latin typeface="+mn-lt"/>
        </a:defRPr>
      </a:lvl8pPr>
      <a:lvl9pPr marL="2914650" indent="-171450" algn="l" rtl="0" fontAlgn="base">
        <a:spcBef>
          <a:spcPct val="20000"/>
        </a:spcBef>
        <a:spcAft>
          <a:spcPct val="0"/>
        </a:spcAft>
        <a:buClr>
          <a:schemeClr val="accent1"/>
        </a:buClr>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CB425AF-3F6F-414F-975A-48079A643C6C}" type="datetimeFigureOut">
              <a:rPr lang="en-US" smtClean="0"/>
              <a:t>9/30/2021</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11042B0-4A4C-4F35-8A36-5B58D814445E}" type="slidenum">
              <a:rPr lang="en-US" smtClean="0"/>
              <a:t>‹#›</a:t>
            </a:fld>
            <a:endParaRPr lang="en-US" dirty="0"/>
          </a:p>
        </p:txBody>
      </p:sp>
    </p:spTree>
    <p:extLst>
      <p:ext uri="{BB962C8B-B14F-4D97-AF65-F5344CB8AC3E}">
        <p14:creationId xmlns:p14="http://schemas.microsoft.com/office/powerpoint/2010/main" val="2497927016"/>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neuman@uphs.upen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hyperlink" Target="mailto:David.Roth2@pennmedicine.upenn.edu" TargetMode="Externa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chart" Target="../charts/chart2.x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hyperlink" Target="http://www.sarnofffoundation.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533400" y="609600"/>
            <a:ext cx="8077200" cy="2286000"/>
          </a:xfrm>
        </p:spPr>
        <p:txBody>
          <a:bodyPr/>
          <a:lstStyle/>
          <a:p>
            <a:pPr algn="ctr" eaLnBrk="1" fontAlgn="auto" hangingPunct="1">
              <a:spcAft>
                <a:spcPts val="0"/>
              </a:spcAft>
              <a:defRPr/>
            </a:pPr>
            <a:r>
              <a:rPr lang="en-US" altLang="en-US" sz="5000" b="1" dirty="0">
                <a:solidFill>
                  <a:srgbClr val="A70000"/>
                </a:solidFill>
                <a:effectLst>
                  <a:outerShdw blurRad="38100" dist="38100" dir="2700000" algn="tl">
                    <a:srgbClr val="C0C0C0"/>
                  </a:outerShdw>
                </a:effectLst>
                <a:ea typeface="ＭＳ Ｐゴシック" pitchFamily="34" charset="-128"/>
              </a:rPr>
              <a:t>Year Out Research Programs</a:t>
            </a:r>
            <a:br>
              <a:rPr lang="en-US" altLang="en-US" sz="5000" b="1" dirty="0">
                <a:solidFill>
                  <a:srgbClr val="A70000"/>
                </a:solidFill>
                <a:effectLst>
                  <a:outerShdw blurRad="38100" dist="38100" dir="2700000" algn="tl">
                    <a:srgbClr val="C0C0C0"/>
                  </a:outerShdw>
                </a:effectLst>
                <a:ea typeface="ＭＳ Ｐゴシック" pitchFamily="34" charset="-128"/>
              </a:rPr>
            </a:br>
            <a:r>
              <a:rPr lang="en-US" altLang="en-US" sz="5000" b="1" dirty="0">
                <a:solidFill>
                  <a:srgbClr val="A70000"/>
                </a:solidFill>
                <a:effectLst>
                  <a:outerShdw blurRad="38100" dist="38100" dir="2700000" algn="tl">
                    <a:srgbClr val="C0C0C0"/>
                  </a:outerShdw>
                </a:effectLst>
                <a:ea typeface="ＭＳ Ｐゴシック" pitchFamily="34" charset="-128"/>
              </a:rPr>
              <a:t>Information Session</a:t>
            </a:r>
          </a:p>
        </p:txBody>
      </p:sp>
      <p:sp>
        <p:nvSpPr>
          <p:cNvPr id="14339" name="Rectangle 5"/>
          <p:cNvSpPr>
            <a:spLocks noGrp="1" noChangeArrowheads="1"/>
          </p:cNvSpPr>
          <p:nvPr>
            <p:ph type="subTitle" idx="1"/>
          </p:nvPr>
        </p:nvSpPr>
        <p:spPr>
          <a:xfrm>
            <a:off x="1219200" y="3657600"/>
            <a:ext cx="6934200" cy="2971800"/>
          </a:xfrm>
        </p:spPr>
        <p:txBody>
          <a:bodyPr rtlCol="0">
            <a:normAutofit fontScale="77500" lnSpcReduction="20000"/>
          </a:bodyPr>
          <a:lstStyle/>
          <a:p>
            <a:pPr algn="ctr" eaLnBrk="1" fontAlgn="auto" hangingPunct="1">
              <a:spcAft>
                <a:spcPts val="0"/>
              </a:spcAft>
              <a:defRPr/>
            </a:pPr>
            <a:r>
              <a:rPr lang="en-US" altLang="en-US" b="1" dirty="0">
                <a:ea typeface="ＭＳ Ｐゴシック" pitchFamily="34" charset="-128"/>
              </a:rPr>
              <a:t>September 30, 2021</a:t>
            </a:r>
          </a:p>
          <a:p>
            <a:pPr algn="ctr" eaLnBrk="1" fontAlgn="auto" hangingPunct="1">
              <a:spcAft>
                <a:spcPts val="0"/>
              </a:spcAft>
              <a:defRPr/>
            </a:pPr>
            <a:r>
              <a:rPr lang="en-US" altLang="en-US" b="1" dirty="0">
                <a:ea typeface="ＭＳ Ｐゴシック" pitchFamily="34" charset="-128"/>
              </a:rPr>
              <a:t>5:45 – 6:45 PM</a:t>
            </a:r>
            <a:br>
              <a:rPr lang="en-US" altLang="en-US" b="1" dirty="0">
                <a:ea typeface="ＭＳ Ｐゴシック" pitchFamily="34" charset="-128"/>
              </a:rPr>
            </a:br>
            <a:endParaRPr lang="en-US" altLang="en-US" b="1" dirty="0">
              <a:ea typeface="ＭＳ Ｐゴシック" pitchFamily="34" charset="-128"/>
            </a:endParaRPr>
          </a:p>
          <a:p>
            <a:pPr algn="ctr" eaLnBrk="1" fontAlgn="auto" hangingPunct="1">
              <a:spcAft>
                <a:spcPts val="0"/>
              </a:spcAft>
              <a:defRPr/>
            </a:pPr>
            <a:r>
              <a:rPr lang="en-US" altLang="en-US" sz="3200" b="1" dirty="0">
                <a:ea typeface="ＭＳ Ｐゴシック" pitchFamily="34" charset="-128"/>
              </a:rPr>
              <a:t>Mark Neuman, MD, MSc</a:t>
            </a:r>
          </a:p>
          <a:p>
            <a:pPr algn="ctr" eaLnBrk="1" fontAlgn="auto" hangingPunct="1">
              <a:spcAft>
                <a:spcPts val="0"/>
              </a:spcAft>
              <a:defRPr/>
            </a:pPr>
            <a:r>
              <a:rPr lang="en-US" altLang="en-US" sz="3200" b="1" dirty="0">
                <a:ea typeface="ＭＳ Ｐゴシック" pitchFamily="34" charset="-128"/>
              </a:rPr>
              <a:t>Associate Faculty Director</a:t>
            </a:r>
          </a:p>
          <a:p>
            <a:pPr algn="ctr" eaLnBrk="1" fontAlgn="auto" hangingPunct="1">
              <a:lnSpc>
                <a:spcPct val="120000"/>
              </a:lnSpc>
              <a:spcAft>
                <a:spcPts val="0"/>
              </a:spcAft>
              <a:defRPr/>
            </a:pPr>
            <a:r>
              <a:rPr lang="en-US" altLang="en-US" sz="3200" b="1" dirty="0">
                <a:ea typeface="ＭＳ Ｐゴシック" pitchFamily="34" charset="-128"/>
              </a:rPr>
              <a:t>Medical Student Scholarship and Research</a:t>
            </a:r>
          </a:p>
          <a:p>
            <a:pPr algn="ctr" eaLnBrk="1" fontAlgn="auto" hangingPunct="1">
              <a:lnSpc>
                <a:spcPct val="170000"/>
              </a:lnSpc>
              <a:spcAft>
                <a:spcPts val="0"/>
              </a:spcAft>
              <a:defRPr/>
            </a:pPr>
            <a:r>
              <a:rPr lang="en-US" sz="2300" b="1" dirty="0">
                <a:hlinkClick r:id="rId3"/>
              </a:rPr>
              <a:t>mark.neuman@uphs.upenn.edu</a:t>
            </a:r>
            <a:endParaRPr lang="en-US" sz="2300" b="1" dirty="0"/>
          </a:p>
          <a:p>
            <a:pPr algn="ctr" eaLnBrk="1" fontAlgn="auto" hangingPunct="1">
              <a:spcAft>
                <a:spcPts val="0"/>
              </a:spcAft>
              <a:defRPr/>
            </a:pPr>
            <a:endParaRPr lang="en-US" altLang="en-US" sz="3200" dirty="0">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 y="863025"/>
            <a:ext cx="8382000" cy="584775"/>
          </a:xfrm>
          <a:prstGeom prst="rect">
            <a:avLst/>
          </a:prstGeom>
          <a:noFill/>
          <a:ln w="9525">
            <a:no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altLang="en-US" sz="3200" b="1" dirty="0">
                <a:solidFill>
                  <a:srgbClr val="A70000"/>
                </a:solidFill>
                <a:effectLst>
                  <a:outerShdw blurRad="38100" dist="38100" dir="2700000" algn="tl">
                    <a:srgbClr val="C0C0C0"/>
                  </a:outerShdw>
                </a:effectLst>
              </a:rPr>
              <a:t>Year Out Research Programs </a:t>
            </a:r>
          </a:p>
        </p:txBody>
      </p:sp>
      <p:sp>
        <p:nvSpPr>
          <p:cNvPr id="21507" name="Rectangle 3"/>
          <p:cNvSpPr>
            <a:spLocks noChangeArrowheads="1"/>
          </p:cNvSpPr>
          <p:nvPr/>
        </p:nvSpPr>
        <p:spPr bwMode="auto">
          <a:xfrm>
            <a:off x="381000" y="1789361"/>
            <a:ext cx="8153400" cy="376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nSpc>
                <a:spcPct val="150000"/>
              </a:lnSpc>
              <a:spcBef>
                <a:spcPct val="0"/>
              </a:spcBef>
              <a:spcAft>
                <a:spcPts val="600"/>
              </a:spcAft>
              <a:buFontTx/>
              <a:buNone/>
              <a:defRPr/>
            </a:pPr>
            <a:r>
              <a:rPr lang="en-US" altLang="en-US" sz="2400" b="1" dirty="0">
                <a:solidFill>
                  <a:srgbClr val="A70000"/>
                </a:solidFill>
              </a:rPr>
              <a:t>Sample of Programs:</a:t>
            </a:r>
          </a:p>
          <a:p>
            <a:pPr>
              <a:spcBef>
                <a:spcPct val="0"/>
              </a:spcBef>
              <a:buFontTx/>
              <a:buNone/>
              <a:defRPr/>
            </a:pPr>
            <a:r>
              <a:rPr lang="en-US" altLang="en-US" sz="2400" dirty="0"/>
              <a:t>PCPM Research Fellowship</a:t>
            </a:r>
            <a:r>
              <a:rPr lang="en-US" altLang="en-US" sz="2400" b="1" dirty="0"/>
              <a:t>	   </a:t>
            </a:r>
            <a:r>
              <a:rPr lang="en-US" altLang="en-US" sz="2400" b="1" dirty="0">
                <a:solidFill>
                  <a:schemeClr val="bg1">
                    <a:lumMod val="50000"/>
                  </a:schemeClr>
                </a:solidFill>
              </a:rPr>
              <a:t>- Dr. David Roth</a:t>
            </a:r>
          </a:p>
          <a:p>
            <a:pPr>
              <a:lnSpc>
                <a:spcPct val="150000"/>
              </a:lnSpc>
              <a:spcBef>
                <a:spcPct val="0"/>
              </a:spcBef>
              <a:buNone/>
              <a:defRPr/>
            </a:pPr>
            <a:r>
              <a:rPr lang="en-US" altLang="en-US" sz="2400" dirty="0"/>
              <a:t>NIDDK MSRT </a:t>
            </a:r>
            <a:r>
              <a:rPr lang="en-US" altLang="en-US" sz="2400" b="1" dirty="0"/>
              <a:t>			   </a:t>
            </a:r>
            <a:r>
              <a:rPr lang="en-US" altLang="en-US" sz="2400" b="1" dirty="0">
                <a:solidFill>
                  <a:schemeClr val="bg1">
                    <a:lumMod val="50000"/>
                  </a:schemeClr>
                </a:solidFill>
              </a:rPr>
              <a:t>- Dr. Jonathan Katz</a:t>
            </a:r>
          </a:p>
          <a:p>
            <a:pPr>
              <a:lnSpc>
                <a:spcPct val="150000"/>
              </a:lnSpc>
              <a:spcBef>
                <a:spcPct val="0"/>
              </a:spcBef>
              <a:buFontTx/>
              <a:buNone/>
              <a:defRPr/>
            </a:pPr>
            <a:r>
              <a:rPr lang="en-US" altLang="en-US" sz="2400" dirty="0"/>
              <a:t>Pathology Year Out Fellowship </a:t>
            </a:r>
            <a:r>
              <a:rPr lang="en-US" altLang="en-US" sz="2400" b="1" dirty="0"/>
              <a:t>	   </a:t>
            </a:r>
            <a:r>
              <a:rPr lang="en-US" altLang="en-US" sz="2400" b="1" dirty="0">
                <a:solidFill>
                  <a:schemeClr val="bg1">
                    <a:lumMod val="50000"/>
                  </a:schemeClr>
                </a:solidFill>
              </a:rPr>
              <a:t>- Dr. Cindy McGrath</a:t>
            </a:r>
          </a:p>
          <a:p>
            <a:pPr>
              <a:lnSpc>
                <a:spcPct val="150000"/>
              </a:lnSpc>
              <a:spcBef>
                <a:spcPct val="0"/>
              </a:spcBef>
              <a:buFontTx/>
              <a:buNone/>
              <a:defRPr/>
            </a:pPr>
            <a:r>
              <a:rPr lang="en-US" altLang="en-US" sz="2400" dirty="0"/>
              <a:t>FOCUS Research Fellowship </a:t>
            </a:r>
            <a:r>
              <a:rPr lang="en-US" altLang="en-US" sz="2400" b="1" dirty="0"/>
              <a:t>	   </a:t>
            </a:r>
            <a:r>
              <a:rPr lang="en-US" altLang="en-US" sz="2400" b="1" dirty="0">
                <a:solidFill>
                  <a:schemeClr val="bg1">
                    <a:lumMod val="50000"/>
                  </a:schemeClr>
                </a:solidFill>
              </a:rPr>
              <a:t>- Dr. Hillary Bogner</a:t>
            </a:r>
          </a:p>
          <a:p>
            <a:pPr>
              <a:lnSpc>
                <a:spcPct val="150000"/>
              </a:lnSpc>
              <a:spcBef>
                <a:spcPct val="0"/>
              </a:spcBef>
              <a:buFontTx/>
              <a:buNone/>
              <a:defRPr/>
            </a:pPr>
            <a:endParaRPr lang="en-US" altLang="en-US" sz="500" b="1" dirty="0">
              <a:solidFill>
                <a:schemeClr val="bg1">
                  <a:lumMod val="50000"/>
                </a:schemeClr>
              </a:solidFill>
            </a:endParaRPr>
          </a:p>
          <a:p>
            <a:pPr>
              <a:spcBef>
                <a:spcPct val="0"/>
              </a:spcBef>
              <a:buNone/>
              <a:defRPr/>
            </a:pPr>
            <a:r>
              <a:rPr lang="en-US" altLang="en-US" sz="2400" dirty="0"/>
              <a:t>Ophthalmology Research		   </a:t>
            </a:r>
            <a:r>
              <a:rPr lang="en-US" altLang="en-US" sz="2400" b="1" dirty="0">
                <a:solidFill>
                  <a:schemeClr val="bg1">
                    <a:lumMod val="50000"/>
                  </a:schemeClr>
                </a:solidFill>
              </a:rPr>
              <a:t>- Dr. Daniel Dunaief</a:t>
            </a:r>
            <a:br>
              <a:rPr lang="en-US" altLang="en-US" sz="2400" b="1" dirty="0">
                <a:solidFill>
                  <a:schemeClr val="bg1">
                    <a:lumMod val="50000"/>
                  </a:schemeClr>
                </a:solidFill>
              </a:rPr>
            </a:br>
            <a:endParaRPr lang="en-US" altLang="en-US" sz="1000" b="1" dirty="0">
              <a:solidFill>
                <a:schemeClr val="bg1">
                  <a:lumMod val="50000"/>
                </a:schemeClr>
              </a:solidFill>
            </a:endParaRPr>
          </a:p>
          <a:p>
            <a:pPr>
              <a:spcBef>
                <a:spcPct val="0"/>
              </a:spcBef>
              <a:buFontTx/>
              <a:buNone/>
              <a:defRPr/>
            </a:pPr>
            <a:r>
              <a:rPr lang="en-US" altLang="en-US" sz="2400" dirty="0"/>
              <a:t>Sarnoff Cardiovascular</a:t>
            </a:r>
            <a:r>
              <a:rPr lang="en-US" altLang="en-US" sz="2400" b="1" dirty="0"/>
              <a:t>	   	   </a:t>
            </a:r>
            <a:r>
              <a:rPr lang="en-US" altLang="en-US" sz="2400" b="1" dirty="0">
                <a:solidFill>
                  <a:schemeClr val="bg1">
                    <a:lumMod val="50000"/>
                  </a:schemeClr>
                </a:solidFill>
              </a:rPr>
              <a:t>- Dr. Megan Burke</a:t>
            </a:r>
            <a:endParaRPr lang="en-US" altLang="en-US" sz="2600" b="1" dirty="0">
              <a:solidFill>
                <a:schemeClr val="hlink"/>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510F7BE-C16E-4159-820A-C4429DFAC7D4}"/>
              </a:ext>
            </a:extLst>
          </p:cNvPr>
          <p:cNvSpPr>
            <a:spLocks noGrp="1"/>
          </p:cNvSpPr>
          <p:nvPr>
            <p:ph type="title"/>
          </p:nvPr>
        </p:nvSpPr>
        <p:spPr>
          <a:xfrm>
            <a:off x="1066800" y="1085851"/>
            <a:ext cx="7543800" cy="1073944"/>
          </a:xfrm>
        </p:spPr>
        <p:txBody>
          <a:bodyPr>
            <a:normAutofit fontScale="90000"/>
          </a:bodyPr>
          <a:lstStyle/>
          <a:p>
            <a:r>
              <a:rPr lang="en-US" dirty="0">
                <a:solidFill>
                  <a:srgbClr val="A70000"/>
                </a:solidFill>
              </a:rPr>
              <a:t>PCPM Research Fellowship:</a:t>
            </a:r>
            <a:br>
              <a:rPr lang="en-US" dirty="0">
                <a:solidFill>
                  <a:srgbClr val="A70000"/>
                </a:solidFill>
              </a:rPr>
            </a:br>
            <a:r>
              <a:rPr lang="en-US" dirty="0">
                <a:solidFill>
                  <a:srgbClr val="A70000"/>
                </a:solidFill>
              </a:rPr>
              <a:t>David Roth, MD, PhD</a:t>
            </a:r>
          </a:p>
        </p:txBody>
      </p:sp>
      <p:sp>
        <p:nvSpPr>
          <p:cNvPr id="12" name="Content Placeholder 3">
            <a:extLst>
              <a:ext uri="{FF2B5EF4-FFF2-40B4-BE49-F238E27FC236}">
                <a16:creationId xmlns:a16="http://schemas.microsoft.com/office/drawing/2014/main" id="{09E3EB5C-57A0-402C-A048-7F7F750468F3}"/>
              </a:ext>
            </a:extLst>
          </p:cNvPr>
          <p:cNvSpPr>
            <a:spLocks noGrp="1"/>
          </p:cNvSpPr>
          <p:nvPr>
            <p:ph sz="half" idx="2"/>
          </p:nvPr>
        </p:nvSpPr>
        <p:spPr>
          <a:xfrm>
            <a:off x="3657600" y="2678651"/>
            <a:ext cx="5395034" cy="3086100"/>
          </a:xfrm>
        </p:spPr>
        <p:txBody>
          <a:bodyPr/>
          <a:lstStyle/>
          <a:p>
            <a:r>
              <a:rPr lang="en-US" dirty="0"/>
              <a:t>Simon Flexner Professor and Chair, Department of Pathology and Laboratory Medicine </a:t>
            </a:r>
          </a:p>
          <a:p>
            <a:r>
              <a:rPr lang="en-US" dirty="0"/>
              <a:t>Director of Penn Center for Precision Medicine (PCPM)</a:t>
            </a:r>
          </a:p>
          <a:p>
            <a:pPr>
              <a:lnSpc>
                <a:spcPct val="150000"/>
              </a:lnSpc>
            </a:pPr>
            <a:r>
              <a:rPr lang="en-US" sz="2000" dirty="0"/>
              <a:t>David.Roth2@pennmedicine.upenn.edu</a:t>
            </a:r>
          </a:p>
          <a:p>
            <a:pPr marL="0" indent="0">
              <a:buNone/>
            </a:pPr>
            <a:endParaRPr lang="en-US" dirty="0"/>
          </a:p>
        </p:txBody>
      </p:sp>
      <p:pic>
        <p:nvPicPr>
          <p:cNvPr id="3" name="Picture 2" descr="A person wearing glasses and a suit&#10;&#10;Description automatically generated with medium confidence">
            <a:extLst>
              <a:ext uri="{FF2B5EF4-FFF2-40B4-BE49-F238E27FC236}">
                <a16:creationId xmlns:a16="http://schemas.microsoft.com/office/drawing/2014/main" id="{BC391065-AAE7-4416-9B58-B0370C0399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431256"/>
            <a:ext cx="2291495" cy="3207544"/>
          </a:xfrm>
          <a:prstGeom prst="rect">
            <a:avLst/>
          </a:prstGeom>
        </p:spPr>
      </p:pic>
    </p:spTree>
    <p:extLst>
      <p:ext uri="{BB962C8B-B14F-4D97-AF65-F5344CB8AC3E}">
        <p14:creationId xmlns:p14="http://schemas.microsoft.com/office/powerpoint/2010/main" val="14612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578259" y="4232549"/>
            <a:ext cx="7551737" cy="1089755"/>
          </a:xfrm>
        </p:spPr>
        <p:txBody>
          <a:bodyPr/>
          <a:lstStyle/>
          <a:p>
            <a:r>
              <a:rPr lang="en-US" sz="1600" dirty="0"/>
              <a:t>Dr. David Roth, MD, PhD</a:t>
            </a:r>
          </a:p>
          <a:p>
            <a:r>
              <a:rPr lang="en-US" sz="1600" dirty="0"/>
              <a:t>Director, Penn Center for Precision  Medicine</a:t>
            </a:r>
          </a:p>
          <a:p>
            <a:r>
              <a:rPr lang="en-US" sz="1600" dirty="0"/>
              <a:t>Chair, Pathology &amp; Laboratory Medicine </a:t>
            </a:r>
          </a:p>
        </p:txBody>
      </p:sp>
      <p:sp>
        <p:nvSpPr>
          <p:cNvPr id="3" name="Title 2"/>
          <p:cNvSpPr>
            <a:spLocks noGrp="1"/>
          </p:cNvSpPr>
          <p:nvPr>
            <p:ph type="ctrTitle" sz="quarter"/>
          </p:nvPr>
        </p:nvSpPr>
        <p:spPr>
          <a:xfrm>
            <a:off x="930958" y="1433515"/>
            <a:ext cx="7551737" cy="542925"/>
          </a:xfrm>
        </p:spPr>
        <p:txBody>
          <a:bodyPr/>
          <a:lstStyle/>
          <a:p>
            <a:pPr algn="ctr"/>
            <a:r>
              <a:rPr lang="en-US" dirty="0"/>
              <a:t>Penn Center for Precision Medicine (PCPM) Research Fellowship Program</a:t>
            </a:r>
          </a:p>
        </p:txBody>
      </p:sp>
    </p:spTree>
    <p:extLst>
      <p:ext uri="{BB962C8B-B14F-4D97-AF65-F5344CB8AC3E}">
        <p14:creationId xmlns:p14="http://schemas.microsoft.com/office/powerpoint/2010/main" val="182948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PCPM Research Fellowship Program</a:t>
            </a:r>
          </a:p>
        </p:txBody>
      </p:sp>
      <p:sp>
        <p:nvSpPr>
          <p:cNvPr id="3" name="Content Placeholder 2"/>
          <p:cNvSpPr>
            <a:spLocks noGrp="1"/>
          </p:cNvSpPr>
          <p:nvPr>
            <p:ph idx="1"/>
          </p:nvPr>
        </p:nvSpPr>
        <p:spPr>
          <a:xfrm>
            <a:off x="658812" y="796928"/>
            <a:ext cx="7826375" cy="5593552"/>
          </a:xfrm>
        </p:spPr>
        <p:txBody>
          <a:bodyPr/>
          <a:lstStyle/>
          <a:p>
            <a:r>
              <a:rPr lang="en-US" dirty="0"/>
              <a:t>Program Overview</a:t>
            </a:r>
          </a:p>
          <a:p>
            <a:pPr lvl="1"/>
            <a:r>
              <a:rPr lang="en-US" dirty="0"/>
              <a:t>Center leadership will work with selected candidate to design a research experience in precision medicine related to the medical student’s interest. </a:t>
            </a:r>
          </a:p>
          <a:p>
            <a:pPr marL="357187" lvl="1" indent="0">
              <a:buNone/>
            </a:pPr>
            <a:endParaRPr lang="en-US" dirty="0"/>
          </a:p>
          <a:p>
            <a:r>
              <a:rPr lang="en-US" dirty="0"/>
              <a:t>Other Information</a:t>
            </a:r>
          </a:p>
          <a:p>
            <a:pPr lvl="1"/>
            <a:r>
              <a:rPr lang="en-US" dirty="0"/>
              <a:t>Paid research fellowship with a monthly stipend of $3,000 plus student health insurance </a:t>
            </a:r>
          </a:p>
          <a:p>
            <a:pPr lvl="1"/>
            <a:r>
              <a:rPr lang="en-US" dirty="0"/>
              <a:t>1 fellowship position per year</a:t>
            </a:r>
          </a:p>
          <a:p>
            <a:pPr marL="357187" lvl="1" indent="0">
              <a:buNone/>
            </a:pPr>
            <a:endParaRPr lang="en-US" dirty="0"/>
          </a:p>
          <a:p>
            <a:r>
              <a:rPr lang="en-US" dirty="0"/>
              <a:t>Applications Deadline: </a:t>
            </a:r>
            <a:r>
              <a:rPr lang="en-US" b="0" dirty="0"/>
              <a:t>May 1, 2022</a:t>
            </a:r>
          </a:p>
          <a:p>
            <a:pPr marL="0" indent="0">
              <a:buNone/>
            </a:pPr>
            <a:endParaRPr lang="en-US" b="0" dirty="0"/>
          </a:p>
          <a:p>
            <a:r>
              <a:rPr lang="en-US" dirty="0"/>
              <a:t>Contact: </a:t>
            </a:r>
            <a:r>
              <a:rPr lang="en-US" b="0" dirty="0"/>
              <a:t>Dr. David Roth at </a:t>
            </a:r>
            <a:r>
              <a:rPr lang="en-US" dirty="0"/>
              <a:t>	</a:t>
            </a:r>
            <a:r>
              <a:rPr lang="en-US" dirty="0">
                <a:hlinkClick r:id="rId2"/>
              </a:rPr>
              <a:t>David.Roth2@pennmedicine.upenn.edu</a:t>
            </a:r>
            <a:endParaRPr lang="en-US" dirty="0"/>
          </a:p>
          <a:p>
            <a:endParaRPr lang="en-US" dirty="0"/>
          </a:p>
          <a:p>
            <a:endParaRPr lang="en-US" dirty="0"/>
          </a:p>
        </p:txBody>
      </p:sp>
    </p:spTree>
    <p:extLst>
      <p:ext uri="{BB962C8B-B14F-4D97-AF65-F5344CB8AC3E}">
        <p14:creationId xmlns:p14="http://schemas.microsoft.com/office/powerpoint/2010/main" val="34346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510F7BE-C16E-4159-820A-C4429DFAC7D4}"/>
              </a:ext>
            </a:extLst>
          </p:cNvPr>
          <p:cNvSpPr>
            <a:spLocks noGrp="1"/>
          </p:cNvSpPr>
          <p:nvPr>
            <p:ph type="title"/>
          </p:nvPr>
        </p:nvSpPr>
        <p:spPr>
          <a:xfrm>
            <a:off x="1066800" y="1085851"/>
            <a:ext cx="7543800" cy="1073944"/>
          </a:xfrm>
        </p:spPr>
        <p:txBody>
          <a:bodyPr>
            <a:normAutofit fontScale="90000"/>
          </a:bodyPr>
          <a:lstStyle/>
          <a:p>
            <a:r>
              <a:rPr lang="en-US" dirty="0">
                <a:solidFill>
                  <a:srgbClr val="A70000"/>
                </a:solidFill>
              </a:rPr>
              <a:t>NIDDK MSRT:</a:t>
            </a:r>
            <a:br>
              <a:rPr lang="en-US" dirty="0">
                <a:solidFill>
                  <a:srgbClr val="A70000"/>
                </a:solidFill>
              </a:rPr>
            </a:br>
            <a:r>
              <a:rPr lang="en-US" dirty="0">
                <a:solidFill>
                  <a:srgbClr val="A70000"/>
                </a:solidFill>
              </a:rPr>
              <a:t>Jonathan Katz, MD</a:t>
            </a:r>
          </a:p>
        </p:txBody>
      </p:sp>
      <p:sp>
        <p:nvSpPr>
          <p:cNvPr id="12" name="Content Placeholder 3">
            <a:extLst>
              <a:ext uri="{FF2B5EF4-FFF2-40B4-BE49-F238E27FC236}">
                <a16:creationId xmlns:a16="http://schemas.microsoft.com/office/drawing/2014/main" id="{09E3EB5C-57A0-402C-A048-7F7F750468F3}"/>
              </a:ext>
            </a:extLst>
          </p:cNvPr>
          <p:cNvSpPr>
            <a:spLocks noGrp="1"/>
          </p:cNvSpPr>
          <p:nvPr>
            <p:ph sz="half" idx="2"/>
          </p:nvPr>
        </p:nvSpPr>
        <p:spPr>
          <a:xfrm>
            <a:off x="3810000" y="2857500"/>
            <a:ext cx="4724400" cy="3086100"/>
          </a:xfrm>
        </p:spPr>
        <p:txBody>
          <a:bodyPr/>
          <a:lstStyle/>
          <a:p>
            <a:r>
              <a:rPr lang="en-US" dirty="0"/>
              <a:t>Associate Professor of Medicine</a:t>
            </a:r>
          </a:p>
          <a:p>
            <a:pPr>
              <a:lnSpc>
                <a:spcPct val="150000"/>
              </a:lnSpc>
            </a:pPr>
            <a:r>
              <a:rPr lang="en-US" sz="2000" dirty="0"/>
              <a:t>jpkatz@pennmedicineupenn.edu</a:t>
            </a:r>
          </a:p>
        </p:txBody>
      </p:sp>
      <p:pic>
        <p:nvPicPr>
          <p:cNvPr id="2050" name="Picture 2" descr="faculty photo">
            <a:extLst>
              <a:ext uri="{FF2B5EF4-FFF2-40B4-BE49-F238E27FC236}">
                <a16:creationId xmlns:a16="http://schemas.microsoft.com/office/drawing/2014/main" id="{B3A27395-D1CE-6748-8B09-247466805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438400"/>
            <a:ext cx="2438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0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32523"/>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85900" y="533400"/>
            <a:ext cx="6172200" cy="685800"/>
          </a:xfrm>
        </p:spPr>
        <p:txBody>
          <a:bodyPr/>
          <a:lstStyle/>
          <a:p>
            <a:pPr eaLnBrk="1" hangingPunct="1"/>
            <a:r>
              <a:rPr lang="en-US" altLang="en-US" sz="2800" dirty="0">
                <a:solidFill>
                  <a:srgbClr val="FFFF00"/>
                </a:solidFill>
              </a:rPr>
              <a:t>NIDDK Medical Student Research Training Program (MSRT)</a:t>
            </a:r>
          </a:p>
        </p:txBody>
      </p:sp>
      <p:sp>
        <p:nvSpPr>
          <p:cNvPr id="15363" name="Rectangle 3"/>
          <p:cNvSpPr>
            <a:spLocks noGrp="1" noChangeArrowheads="1"/>
          </p:cNvSpPr>
          <p:nvPr>
            <p:ph type="body" idx="1"/>
          </p:nvPr>
        </p:nvSpPr>
        <p:spPr>
          <a:xfrm>
            <a:off x="381000" y="1524000"/>
            <a:ext cx="8382000" cy="4857750"/>
          </a:xfrm>
        </p:spPr>
        <p:txBody>
          <a:bodyPr/>
          <a:lstStyle/>
          <a:p>
            <a:pPr eaLnBrk="1" hangingPunct="1"/>
            <a:r>
              <a:rPr lang="en-US" altLang="en-US" dirty="0"/>
              <a:t>NIDDK is one of nearly 30 NIH Institutes/Centers</a:t>
            </a:r>
          </a:p>
          <a:p>
            <a:pPr eaLnBrk="1" hangingPunct="1"/>
            <a:r>
              <a:rPr lang="en-US" altLang="en-US" dirty="0"/>
              <a:t>Penn Research within NIDDK Mission:</a:t>
            </a:r>
          </a:p>
          <a:p>
            <a:pPr lvl="1" eaLnBrk="1" hangingPunct="1">
              <a:lnSpc>
                <a:spcPct val="90000"/>
              </a:lnSpc>
            </a:pPr>
            <a:r>
              <a:rPr lang="en-US" altLang="en-US" sz="1800" dirty="0">
                <a:solidFill>
                  <a:srgbClr val="FFFF66"/>
                </a:solidFill>
              </a:rPr>
              <a:t>Basic sciences: Gastroenterology/</a:t>
            </a:r>
            <a:r>
              <a:rPr lang="en-US" altLang="en-US" sz="1800" dirty="0" err="1">
                <a:solidFill>
                  <a:srgbClr val="FFFF66"/>
                </a:solidFill>
              </a:rPr>
              <a:t>Hepatology</a:t>
            </a:r>
            <a:r>
              <a:rPr lang="en-US" altLang="en-US" sz="1800" dirty="0">
                <a:solidFill>
                  <a:srgbClr val="FFFF66"/>
                </a:solidFill>
              </a:rPr>
              <a:t> (Katz), Diabetes, Endocrine &amp; Metabolic Dis. (</a:t>
            </a:r>
            <a:r>
              <a:rPr lang="en-US" altLang="en-US" sz="1800" dirty="0" err="1">
                <a:solidFill>
                  <a:srgbClr val="FFFF66"/>
                </a:solidFill>
              </a:rPr>
              <a:t>Cappola</a:t>
            </a:r>
            <a:r>
              <a:rPr lang="en-US" altLang="en-US" sz="1800" dirty="0">
                <a:solidFill>
                  <a:srgbClr val="FFFF66"/>
                </a:solidFill>
              </a:rPr>
              <a:t>), Hematology (Tong), Renal (</a:t>
            </a:r>
            <a:r>
              <a:rPr lang="en-US" altLang="en-US" sz="1800" dirty="0" err="1">
                <a:solidFill>
                  <a:srgbClr val="FFFF66"/>
                </a:solidFill>
              </a:rPr>
              <a:t>Holzman</a:t>
            </a:r>
            <a:r>
              <a:rPr lang="en-US" altLang="en-US" sz="1800" dirty="0">
                <a:solidFill>
                  <a:srgbClr val="FFFF66"/>
                </a:solidFill>
              </a:rPr>
              <a:t>), Biostatistics - Renal &amp; Urologic Diseases (</a:t>
            </a:r>
            <a:r>
              <a:rPr lang="en-US" altLang="en-US" sz="1800" dirty="0" err="1">
                <a:solidFill>
                  <a:srgbClr val="FFFF66"/>
                </a:solidFill>
              </a:rPr>
              <a:t>Shults</a:t>
            </a:r>
            <a:r>
              <a:rPr lang="en-US" altLang="en-US" sz="1800" dirty="0">
                <a:solidFill>
                  <a:srgbClr val="FFFF66"/>
                </a:solidFill>
              </a:rPr>
              <a:t>)</a:t>
            </a:r>
          </a:p>
          <a:p>
            <a:pPr lvl="1" eaLnBrk="1" hangingPunct="1">
              <a:lnSpc>
                <a:spcPct val="90000"/>
              </a:lnSpc>
            </a:pPr>
            <a:r>
              <a:rPr lang="en-US" altLang="en-US" sz="1800" dirty="0">
                <a:solidFill>
                  <a:srgbClr val="FFFF66"/>
                </a:solidFill>
              </a:rPr>
              <a:t>Epidemiology: Gastroenterology (Lewis), Nephrology (H. Feldman)</a:t>
            </a:r>
          </a:p>
          <a:p>
            <a:pPr eaLnBrk="1" hangingPunct="1"/>
            <a:r>
              <a:rPr lang="en-US" altLang="en-US" dirty="0"/>
              <a:t>Overview:</a:t>
            </a:r>
          </a:p>
          <a:p>
            <a:pPr lvl="1" eaLnBrk="1" hangingPunct="1"/>
            <a:r>
              <a:rPr lang="en-US" altLang="en-US" sz="1800" dirty="0">
                <a:solidFill>
                  <a:srgbClr val="FFFF66"/>
                </a:solidFill>
              </a:rPr>
              <a:t>Basic science/translational research at Penn – open to Penn and non-Penn students</a:t>
            </a:r>
          </a:p>
          <a:p>
            <a:pPr lvl="1" eaLnBrk="1" hangingPunct="1"/>
            <a:r>
              <a:rPr lang="en-US" altLang="en-US" sz="1800" dirty="0">
                <a:solidFill>
                  <a:srgbClr val="FFFF66"/>
                </a:solidFill>
              </a:rPr>
              <a:t>4 fellowship spots available; program is 9 – 12 months long</a:t>
            </a:r>
          </a:p>
          <a:p>
            <a:pPr lvl="1" eaLnBrk="1" hangingPunct="1"/>
            <a:r>
              <a:rPr lang="en-US" altLang="en-US" sz="1800" dirty="0">
                <a:solidFill>
                  <a:srgbClr val="FFFF66"/>
                </a:solidFill>
              </a:rPr>
              <a:t>Stipend is over ~$24,000/full year + funds for travel to scientific meeting, research support, and health insurance</a:t>
            </a:r>
          </a:p>
          <a:p>
            <a:pPr eaLnBrk="1" hangingPunct="1"/>
            <a:r>
              <a:rPr lang="en-US" altLang="en-US" dirty="0"/>
              <a:t>Application: pre-application due: </a:t>
            </a:r>
            <a:r>
              <a:rPr lang="en-US" altLang="en-US" b="1" dirty="0">
                <a:solidFill>
                  <a:srgbClr val="FFFF00"/>
                </a:solidFill>
              </a:rPr>
              <a:t>March 15, 2022</a:t>
            </a:r>
          </a:p>
          <a:p>
            <a:pPr eaLnBrk="1" hangingPunct="1"/>
            <a:r>
              <a:rPr lang="en-US" altLang="en-US" dirty="0"/>
              <a:t>Contact: </a:t>
            </a:r>
            <a:r>
              <a:rPr lang="en-US" altLang="en-US" dirty="0">
                <a:solidFill>
                  <a:srgbClr val="FFFF00"/>
                </a:solidFill>
              </a:rPr>
              <a:t>Dr. Jonathan Katz </a:t>
            </a:r>
            <a:r>
              <a:rPr lang="en-US" altLang="en-US" dirty="0"/>
              <a:t>- jpkatz@pennmedicine.upenn.edu</a:t>
            </a:r>
            <a:r>
              <a:rPr lang="en-US" altLang="en-US" sz="3200" dirty="0"/>
              <a:t>  </a:t>
            </a:r>
          </a:p>
        </p:txBody>
      </p:sp>
    </p:spTree>
    <p:extLst>
      <p:ext uri="{BB962C8B-B14F-4D97-AF65-F5344CB8AC3E}">
        <p14:creationId xmlns:p14="http://schemas.microsoft.com/office/powerpoint/2010/main" val="2688144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510F7BE-C16E-4159-820A-C4429DFAC7D4}"/>
              </a:ext>
            </a:extLst>
          </p:cNvPr>
          <p:cNvSpPr>
            <a:spLocks noGrp="1"/>
          </p:cNvSpPr>
          <p:nvPr>
            <p:ph type="title"/>
          </p:nvPr>
        </p:nvSpPr>
        <p:spPr>
          <a:xfrm>
            <a:off x="1066800" y="1085851"/>
            <a:ext cx="7543800" cy="1073944"/>
          </a:xfrm>
        </p:spPr>
        <p:txBody>
          <a:bodyPr>
            <a:normAutofit fontScale="90000"/>
          </a:bodyPr>
          <a:lstStyle/>
          <a:p>
            <a:r>
              <a:rPr lang="en-US" dirty="0">
                <a:solidFill>
                  <a:srgbClr val="A70000"/>
                </a:solidFill>
              </a:rPr>
              <a:t>Pathology Year Out Fellowship:</a:t>
            </a:r>
            <a:br>
              <a:rPr lang="en-US" dirty="0">
                <a:solidFill>
                  <a:srgbClr val="A70000"/>
                </a:solidFill>
              </a:rPr>
            </a:br>
            <a:r>
              <a:rPr lang="en-US" dirty="0">
                <a:solidFill>
                  <a:srgbClr val="A70000"/>
                </a:solidFill>
              </a:rPr>
              <a:t>Cindy McGrath, MD</a:t>
            </a:r>
          </a:p>
        </p:txBody>
      </p:sp>
      <p:sp>
        <p:nvSpPr>
          <p:cNvPr id="12" name="Content Placeholder 3">
            <a:extLst>
              <a:ext uri="{FF2B5EF4-FFF2-40B4-BE49-F238E27FC236}">
                <a16:creationId xmlns:a16="http://schemas.microsoft.com/office/drawing/2014/main" id="{09E3EB5C-57A0-402C-A048-7F7F750468F3}"/>
              </a:ext>
            </a:extLst>
          </p:cNvPr>
          <p:cNvSpPr>
            <a:spLocks noGrp="1"/>
          </p:cNvSpPr>
          <p:nvPr>
            <p:ph sz="half" idx="2"/>
          </p:nvPr>
        </p:nvSpPr>
        <p:spPr>
          <a:xfrm>
            <a:off x="3771900" y="2946174"/>
            <a:ext cx="5143500" cy="3086100"/>
          </a:xfrm>
        </p:spPr>
        <p:txBody>
          <a:bodyPr/>
          <a:lstStyle/>
          <a:p>
            <a:r>
              <a:rPr lang="en-US" dirty="0"/>
              <a:t>Professor of Clinical Pathology and Lab Medicine</a:t>
            </a:r>
          </a:p>
          <a:p>
            <a:pPr>
              <a:lnSpc>
                <a:spcPct val="150000"/>
              </a:lnSpc>
            </a:pPr>
            <a:r>
              <a:rPr lang="en-US" sz="2000" dirty="0" err="1"/>
              <a:t>cindy.mcgrath@pennmedicineupenn.edu</a:t>
            </a:r>
            <a:endParaRPr lang="en-US" sz="2000" dirty="0"/>
          </a:p>
        </p:txBody>
      </p:sp>
      <p:pic>
        <p:nvPicPr>
          <p:cNvPr id="3074" name="Picture 2">
            <a:extLst>
              <a:ext uri="{FF2B5EF4-FFF2-40B4-BE49-F238E27FC236}">
                <a16:creationId xmlns:a16="http://schemas.microsoft.com/office/drawing/2014/main" id="{0C98A841-08C7-CA4C-9B5E-5B3E186C0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449497"/>
            <a:ext cx="2514600" cy="3378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966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990600" y="139700"/>
            <a:ext cx="7772400" cy="2679700"/>
          </a:xfrm>
        </p:spPr>
        <p:txBody>
          <a:bodyPr/>
          <a:lstStyle/>
          <a:p>
            <a:pPr eaLnBrk="1" hangingPunct="1">
              <a:defRPr/>
            </a:pPr>
            <a:r>
              <a:rPr lang="en-US" sz="4400"/>
              <a:t>POST-SOPHOMORE FELLOWSHIP PROGRAM IN PATHOLOGY AND SCHOLARLY PURSUIT</a:t>
            </a:r>
          </a:p>
        </p:txBody>
      </p:sp>
      <p:sp>
        <p:nvSpPr>
          <p:cNvPr id="6147" name="Rectangle 3"/>
          <p:cNvSpPr>
            <a:spLocks noGrp="1" noChangeArrowheads="1"/>
          </p:cNvSpPr>
          <p:nvPr>
            <p:ph type="subTitle" idx="1"/>
          </p:nvPr>
        </p:nvSpPr>
        <p:spPr>
          <a:xfrm>
            <a:off x="914400" y="3124200"/>
            <a:ext cx="8534400" cy="3551742"/>
          </a:xfrm>
        </p:spPr>
        <p:txBody>
          <a:bodyPr/>
          <a:lstStyle/>
          <a:p>
            <a:pPr eaLnBrk="1" hangingPunct="1">
              <a:lnSpc>
                <a:spcPct val="115000"/>
              </a:lnSpc>
              <a:spcBef>
                <a:spcPct val="15000"/>
              </a:spcBef>
            </a:pPr>
            <a:r>
              <a:rPr lang="en-US" sz="2800" dirty="0"/>
              <a:t>University of Pennsylvania Medical Center</a:t>
            </a:r>
            <a:br>
              <a:rPr lang="en-US" sz="2800" dirty="0"/>
            </a:br>
            <a:r>
              <a:rPr lang="en-US" sz="2800" dirty="0"/>
              <a:t>Department of Pathology &amp; Laboratory Medicine</a:t>
            </a:r>
          </a:p>
          <a:p>
            <a:pPr eaLnBrk="1" hangingPunct="1">
              <a:lnSpc>
                <a:spcPct val="115000"/>
              </a:lnSpc>
              <a:spcBef>
                <a:spcPct val="15000"/>
              </a:spcBef>
            </a:pPr>
            <a:endParaRPr lang="en-US" sz="4400" dirty="0"/>
          </a:p>
          <a:p>
            <a:pPr eaLnBrk="1" hangingPunct="1">
              <a:lnSpc>
                <a:spcPct val="115000"/>
              </a:lnSpc>
              <a:spcBef>
                <a:spcPct val="15000"/>
              </a:spcBef>
            </a:pPr>
            <a:r>
              <a:rPr lang="en-US" sz="2800" dirty="0"/>
              <a:t>Cindy McGrath, MD </a:t>
            </a:r>
          </a:p>
          <a:p>
            <a:pPr eaLnBrk="1" hangingPunct="1">
              <a:lnSpc>
                <a:spcPct val="115000"/>
              </a:lnSpc>
              <a:spcBef>
                <a:spcPct val="15000"/>
              </a:spcBef>
            </a:pPr>
            <a:r>
              <a:rPr lang="en-US" sz="2800" dirty="0"/>
              <a:t>Professor, Academic Clinician</a:t>
            </a:r>
          </a:p>
          <a:p>
            <a:pPr eaLnBrk="1" hangingPunct="1">
              <a:lnSpc>
                <a:spcPct val="115000"/>
              </a:lnSpc>
              <a:spcBef>
                <a:spcPct val="15000"/>
              </a:spcBef>
            </a:pPr>
            <a:r>
              <a:rPr lang="en-US" sz="2800" dirty="0"/>
              <a:t>Director of Student Fellowship in Pathology</a:t>
            </a:r>
          </a:p>
        </p:txBody>
      </p:sp>
    </p:spTree>
    <p:extLst>
      <p:ext uri="{BB962C8B-B14F-4D97-AF65-F5344CB8AC3E}">
        <p14:creationId xmlns:p14="http://schemas.microsoft.com/office/powerpoint/2010/main" val="813683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447800"/>
            <a:ext cx="7772400" cy="990600"/>
          </a:xfrm>
          <a:prstGeom prst="rect">
            <a:avLst/>
          </a:prstGeom>
          <a:noFill/>
          <a:ln w="9525">
            <a:noFill/>
            <a:miter lim="800000"/>
            <a:headEnd/>
            <a:tailEnd/>
          </a:ln>
          <a:effectLst/>
        </p:spPr>
        <p:txBody>
          <a:bodyPr vert="horz" wrap="square" lIns="0" tIns="0" rIns="0" bIns="0" numCol="1" anchor="ctr" anchorCtr="0" compatLnSpc="1">
            <a:prstTxWarp prst="textNoShape">
              <a:avLst/>
            </a:prstTxWarp>
            <a:normAutofit fontScale="97500"/>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D50526"/>
              </a:solidFill>
              <a:effectLst>
                <a:outerShdw blurRad="38100" dist="38100" dir="2700000" algn="tl">
                  <a:srgbClr val="C0C0C0"/>
                </a:outerShdw>
              </a:effectLst>
              <a:uLnTx/>
              <a:uFillTx/>
              <a:latin typeface="Arial"/>
              <a:ea typeface="+mn-ea"/>
              <a:cs typeface="+mn-cs"/>
            </a:endParaRPr>
          </a:p>
        </p:txBody>
      </p:sp>
      <p:sp>
        <p:nvSpPr>
          <p:cNvPr id="5" name="Title 4"/>
          <p:cNvSpPr>
            <a:spLocks noGrp="1"/>
          </p:cNvSpPr>
          <p:nvPr>
            <p:ph type="title"/>
          </p:nvPr>
        </p:nvSpPr>
        <p:spPr>
          <a:xfrm>
            <a:off x="76200" y="228600"/>
            <a:ext cx="8915400" cy="1143000"/>
          </a:xfrm>
        </p:spPr>
        <p:txBody>
          <a:bodyPr>
            <a:noAutofit/>
          </a:bodyPr>
          <a:lstStyle/>
          <a:p>
            <a:pPr lvl="0"/>
            <a:r>
              <a:rPr lang="en-US" sz="3500" b="1" dirty="0"/>
              <a:t>Student Fellowship Program in Pathology </a:t>
            </a:r>
          </a:p>
        </p:txBody>
      </p:sp>
      <p:sp>
        <p:nvSpPr>
          <p:cNvPr id="9219" name="Rectangle 3"/>
          <p:cNvSpPr>
            <a:spLocks noGrp="1" noChangeArrowheads="1"/>
          </p:cNvSpPr>
          <p:nvPr>
            <p:ph type="body" idx="1"/>
          </p:nvPr>
        </p:nvSpPr>
        <p:spPr>
          <a:xfrm>
            <a:off x="304800" y="1371600"/>
            <a:ext cx="8610600" cy="5105400"/>
          </a:xfrm>
        </p:spPr>
        <p:txBody>
          <a:bodyPr/>
          <a:lstStyle/>
          <a:p>
            <a:pPr eaLnBrk="1" hangingPunct="1">
              <a:spcBef>
                <a:spcPts val="600"/>
              </a:spcBef>
              <a:spcAft>
                <a:spcPts val="600"/>
              </a:spcAft>
            </a:pPr>
            <a:r>
              <a:rPr lang="en-US" sz="1600" dirty="0"/>
              <a:t>Unique work-study experience</a:t>
            </a:r>
          </a:p>
          <a:p>
            <a:pPr eaLnBrk="1" hangingPunct="1">
              <a:spcBef>
                <a:spcPts val="600"/>
              </a:spcBef>
              <a:spcAft>
                <a:spcPts val="600"/>
              </a:spcAft>
            </a:pPr>
            <a:r>
              <a:rPr lang="en-US" sz="1600" b="1" i="1" dirty="0"/>
              <a:t>Experience and education is beneficial to </a:t>
            </a:r>
            <a:r>
              <a:rPr lang="en-US" sz="1600" b="1" i="1" u="sng" dirty="0"/>
              <a:t>ANY</a:t>
            </a:r>
            <a:r>
              <a:rPr lang="en-US" sz="1600" b="1" i="1" dirty="0"/>
              <a:t> future career </a:t>
            </a:r>
          </a:p>
          <a:p>
            <a:pPr eaLnBrk="1" hangingPunct="1">
              <a:spcBef>
                <a:spcPts val="600"/>
              </a:spcBef>
              <a:spcAft>
                <a:spcPts val="600"/>
              </a:spcAft>
            </a:pPr>
            <a:r>
              <a:rPr lang="en-US" sz="1600" dirty="0"/>
              <a:t>Year long program includes rotations in Anatomic and/or Clinical Pathology in which the student fellow takes on clinical responsibilities comparable to that of a first-year resident PGY-1 for 9 months, in addition to:</a:t>
            </a:r>
          </a:p>
          <a:p>
            <a:pPr eaLnBrk="1" hangingPunct="1">
              <a:spcBef>
                <a:spcPts val="600"/>
              </a:spcBef>
              <a:spcAft>
                <a:spcPts val="600"/>
              </a:spcAft>
            </a:pPr>
            <a:r>
              <a:rPr lang="en-US" sz="1600" dirty="0"/>
              <a:t>Dedicated research project of choice for 3 months with guidance and mentoring provided—typically results in national meeting presentation and publication</a:t>
            </a:r>
          </a:p>
          <a:p>
            <a:pPr eaLnBrk="1" hangingPunct="1">
              <a:spcBef>
                <a:spcPts val="600"/>
              </a:spcBef>
              <a:spcAft>
                <a:spcPts val="600"/>
              </a:spcAft>
            </a:pPr>
            <a:r>
              <a:rPr lang="en-US" sz="1600" dirty="0"/>
              <a:t>Fellowship is tailored to the individual’s interests with appropriate rotations and electives</a:t>
            </a:r>
          </a:p>
          <a:p>
            <a:pPr eaLnBrk="1" hangingPunct="1">
              <a:spcBef>
                <a:spcPts val="600"/>
              </a:spcBef>
              <a:spcAft>
                <a:spcPts val="600"/>
              </a:spcAft>
            </a:pPr>
            <a:r>
              <a:rPr lang="en-US" sz="1600" i="1" dirty="0">
                <a:solidFill>
                  <a:srgbClr val="000066"/>
                </a:solidFill>
              </a:rPr>
              <a:t>Fulfills Scholarly Pursuit Requirement</a:t>
            </a:r>
          </a:p>
          <a:p>
            <a:pPr eaLnBrk="1" hangingPunct="1">
              <a:lnSpc>
                <a:spcPct val="105000"/>
              </a:lnSpc>
              <a:spcBef>
                <a:spcPts val="600"/>
              </a:spcBef>
              <a:spcAft>
                <a:spcPts val="600"/>
              </a:spcAft>
            </a:pPr>
            <a:r>
              <a:rPr lang="en-US" sz="1600" dirty="0"/>
              <a:t>Stipend:  $27,000 + Student Fees + Insurance (apply towards following year’s tuition or as a monthly stipend)</a:t>
            </a:r>
          </a:p>
          <a:p>
            <a:pPr eaLnBrk="1" hangingPunct="1">
              <a:spcBef>
                <a:spcPts val="600"/>
              </a:spcBef>
              <a:spcAft>
                <a:spcPts val="600"/>
              </a:spcAft>
            </a:pPr>
            <a:r>
              <a:rPr lang="en-US" sz="1600" dirty="0">
                <a:solidFill>
                  <a:srgbClr val="000066"/>
                </a:solidFill>
              </a:rPr>
              <a:t>Application (Sept thru Jan preferred for upcoming start June/July), CV, references, interview (2 positions)</a:t>
            </a:r>
          </a:p>
          <a:p>
            <a:pPr eaLnBrk="1" hangingPunct="1">
              <a:spcBef>
                <a:spcPts val="600"/>
              </a:spcBef>
              <a:spcAft>
                <a:spcPts val="600"/>
              </a:spcAft>
            </a:pPr>
            <a:r>
              <a:rPr lang="en-US" sz="1600" dirty="0">
                <a:solidFill>
                  <a:srgbClr val="FF0000"/>
                </a:solidFill>
              </a:rPr>
              <a:t>cindy.mcgrath@pennmedicine.upenn.edu</a:t>
            </a:r>
          </a:p>
          <a:p>
            <a:pPr eaLnBrk="1" hangingPunct="1">
              <a:spcBef>
                <a:spcPts val="600"/>
              </a:spcBef>
              <a:spcAft>
                <a:spcPts val="600"/>
              </a:spcAft>
            </a:pPr>
            <a:r>
              <a:rPr lang="en-US" sz="1600" dirty="0">
                <a:solidFill>
                  <a:srgbClr val="000066"/>
                </a:solidFill>
              </a:rPr>
              <a:t>Recent student fellows: Travis Hoover, Caroline Kim, Joseph Kim, Mike Baer, Esther Baranov, Clayton </a:t>
            </a:r>
            <a:r>
              <a:rPr lang="en-US" sz="1600" dirty="0" err="1">
                <a:solidFill>
                  <a:srgbClr val="000066"/>
                </a:solidFill>
              </a:rPr>
              <a:t>Marcinak</a:t>
            </a:r>
            <a:endParaRPr lang="en-US" sz="1600" dirty="0">
              <a:solidFill>
                <a:srgbClr val="00006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en-US" sz="4800"/>
              <a:t>Student Fellowship Rotations</a:t>
            </a:r>
          </a:p>
        </p:txBody>
      </p:sp>
      <p:sp>
        <p:nvSpPr>
          <p:cNvPr id="8195" name="Rectangle 3"/>
          <p:cNvSpPr>
            <a:spLocks noGrp="1" noChangeArrowheads="1"/>
          </p:cNvSpPr>
          <p:nvPr>
            <p:ph type="body" sz="half" idx="1"/>
          </p:nvPr>
        </p:nvSpPr>
        <p:spPr/>
        <p:txBody>
          <a:bodyPr/>
          <a:lstStyle/>
          <a:p>
            <a:pPr eaLnBrk="1" hangingPunct="1">
              <a:buFont typeface="Wingdings" pitchFamily="2" charset="2"/>
              <a:buNone/>
            </a:pPr>
            <a:r>
              <a:rPr lang="en-US" sz="3200" i="1" dirty="0">
                <a:solidFill>
                  <a:srgbClr val="000066"/>
                </a:solidFill>
              </a:rPr>
              <a:t>Anatomic Pathology</a:t>
            </a:r>
          </a:p>
          <a:p>
            <a:pPr eaLnBrk="1" hangingPunct="1"/>
            <a:r>
              <a:rPr lang="en-US" sz="2900" dirty="0"/>
              <a:t>Surgical Pathology</a:t>
            </a:r>
            <a:endParaRPr lang="en-US" sz="2900" dirty="0">
              <a:cs typeface="Arial" charset="0"/>
            </a:endParaRPr>
          </a:p>
          <a:p>
            <a:pPr eaLnBrk="1" hangingPunct="1"/>
            <a:r>
              <a:rPr lang="en-US" sz="2900" dirty="0"/>
              <a:t>Cytopathology</a:t>
            </a:r>
          </a:p>
          <a:p>
            <a:pPr eaLnBrk="1" hangingPunct="1"/>
            <a:r>
              <a:rPr lang="en-US" sz="2900" dirty="0"/>
              <a:t>Medical Pathology or Autopsy</a:t>
            </a:r>
          </a:p>
        </p:txBody>
      </p:sp>
      <p:sp>
        <p:nvSpPr>
          <p:cNvPr id="8196" name="Rectangle 4"/>
          <p:cNvSpPr>
            <a:spLocks noGrp="1" noChangeArrowheads="1"/>
          </p:cNvSpPr>
          <p:nvPr>
            <p:ph type="body" sz="half" idx="2"/>
          </p:nvPr>
        </p:nvSpPr>
        <p:spPr>
          <a:xfrm>
            <a:off x="4648200" y="1828800"/>
            <a:ext cx="4343400" cy="4114800"/>
          </a:xfrm>
        </p:spPr>
        <p:txBody>
          <a:bodyPr/>
          <a:lstStyle/>
          <a:p>
            <a:pPr eaLnBrk="1" hangingPunct="1">
              <a:lnSpc>
                <a:spcPct val="90000"/>
              </a:lnSpc>
              <a:buFont typeface="Wingdings" pitchFamily="2" charset="2"/>
              <a:buNone/>
            </a:pPr>
            <a:r>
              <a:rPr lang="en-US" sz="3200" i="1" dirty="0">
                <a:solidFill>
                  <a:srgbClr val="000066"/>
                </a:solidFill>
              </a:rPr>
              <a:t>Clinical Pathology or Laboratory Medicine</a:t>
            </a:r>
          </a:p>
          <a:p>
            <a:pPr eaLnBrk="1" hangingPunct="1">
              <a:lnSpc>
                <a:spcPct val="90000"/>
              </a:lnSpc>
            </a:pPr>
            <a:r>
              <a:rPr lang="en-US" sz="2900" dirty="0"/>
              <a:t>Transfusion Medicine</a:t>
            </a:r>
          </a:p>
          <a:p>
            <a:pPr eaLnBrk="1" hangingPunct="1">
              <a:lnSpc>
                <a:spcPct val="90000"/>
              </a:lnSpc>
            </a:pPr>
            <a:r>
              <a:rPr lang="en-US" sz="2900" dirty="0" err="1"/>
              <a:t>Hematopathology</a:t>
            </a:r>
            <a:endParaRPr lang="en-US" sz="2900" dirty="0"/>
          </a:p>
          <a:p>
            <a:pPr eaLnBrk="1" hangingPunct="1">
              <a:lnSpc>
                <a:spcPct val="90000"/>
              </a:lnSpc>
            </a:pPr>
            <a:r>
              <a:rPr lang="en-US" sz="2900" dirty="0"/>
              <a:t>Coagulation</a:t>
            </a:r>
          </a:p>
          <a:p>
            <a:pPr eaLnBrk="1" hangingPunct="1">
              <a:lnSpc>
                <a:spcPct val="90000"/>
              </a:lnSpc>
            </a:pPr>
            <a:r>
              <a:rPr lang="en-US" sz="2900" dirty="0"/>
              <a:t>Chemistry</a:t>
            </a:r>
          </a:p>
          <a:p>
            <a:pPr eaLnBrk="1" hangingPunct="1">
              <a:lnSpc>
                <a:spcPct val="90000"/>
              </a:lnSpc>
            </a:pPr>
            <a:r>
              <a:rPr lang="en-US" sz="2900" dirty="0"/>
              <a:t>Immunology</a:t>
            </a:r>
          </a:p>
          <a:p>
            <a:pPr eaLnBrk="1" hangingPunct="1">
              <a:lnSpc>
                <a:spcPct val="90000"/>
              </a:lnSpc>
            </a:pPr>
            <a:r>
              <a:rPr lang="en-US" sz="2900" dirty="0"/>
              <a:t>Microbiology</a:t>
            </a:r>
          </a:p>
          <a:p>
            <a:pPr eaLnBrk="1" hangingPunct="1">
              <a:lnSpc>
                <a:spcPct val="90000"/>
              </a:lnSpc>
            </a:pPr>
            <a:r>
              <a:rPr lang="en-US" sz="2900" dirty="0"/>
              <a:t>Molecular Pathology/ </a:t>
            </a:r>
            <a:r>
              <a:rPr lang="en-US" sz="2400" dirty="0"/>
              <a:t>Center for Personalized Diagnostics</a:t>
            </a:r>
          </a:p>
          <a:p>
            <a:pPr lvl="1" eaLnBrk="1" hangingPunct="1">
              <a:lnSpc>
                <a:spcPct val="90000"/>
              </a:lnSpc>
              <a:buFont typeface="Wingdings" pitchFamily="2" charset="2"/>
              <a:buNone/>
            </a:pPr>
            <a:endParaRPr lang="en-US" sz="2000" dirty="0"/>
          </a:p>
        </p:txBody>
      </p:sp>
      <p:grpSp>
        <p:nvGrpSpPr>
          <p:cNvPr id="2" name="Group 15"/>
          <p:cNvGrpSpPr>
            <a:grpSpLocks/>
          </p:cNvGrpSpPr>
          <p:nvPr/>
        </p:nvGrpSpPr>
        <p:grpSpPr bwMode="auto">
          <a:xfrm>
            <a:off x="4038600" y="2286000"/>
            <a:ext cx="4854575" cy="3994150"/>
            <a:chOff x="2544" y="1440"/>
            <a:chExt cx="3058" cy="2516"/>
          </a:xfrm>
        </p:grpSpPr>
        <p:sp>
          <p:nvSpPr>
            <p:cNvPr id="8199" name="Rectangle 5"/>
            <p:cNvSpPr>
              <a:spLocks noChangeArrowheads="1"/>
            </p:cNvSpPr>
            <p:nvPr/>
          </p:nvSpPr>
          <p:spPr bwMode="auto">
            <a:xfrm>
              <a:off x="2544" y="1440"/>
              <a:ext cx="274" cy="404"/>
            </a:xfrm>
            <a:prstGeom prst="rect">
              <a:avLst/>
            </a:prstGeom>
            <a:noFill/>
            <a:ln w="9525"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CC0000"/>
                  </a:solidFill>
                  <a:effectLst/>
                  <a:uLnTx/>
                  <a:uFillTx/>
                  <a:latin typeface="Arial Black" pitchFamily="34" charset="0"/>
                  <a:ea typeface="+mn-ea"/>
                  <a:cs typeface="+mn-cs"/>
                </a:rPr>
                <a:t>√</a:t>
              </a:r>
            </a:p>
          </p:txBody>
        </p:sp>
        <p:sp>
          <p:nvSpPr>
            <p:cNvPr id="8200" name="Rectangle 6"/>
            <p:cNvSpPr>
              <a:spLocks noChangeArrowheads="1"/>
            </p:cNvSpPr>
            <p:nvPr/>
          </p:nvSpPr>
          <p:spPr bwMode="auto">
            <a:xfrm>
              <a:off x="2544" y="2160"/>
              <a:ext cx="274" cy="404"/>
            </a:xfrm>
            <a:prstGeom prst="rect">
              <a:avLst/>
            </a:prstGeom>
            <a:noFill/>
            <a:ln w="9525"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CC0000"/>
                  </a:solidFill>
                  <a:effectLst/>
                  <a:uLnTx/>
                  <a:uFillTx/>
                  <a:latin typeface="Arial Black" pitchFamily="34" charset="0"/>
                  <a:ea typeface="+mn-ea"/>
                  <a:cs typeface="+mn-cs"/>
                </a:rPr>
                <a:t>√</a:t>
              </a:r>
            </a:p>
          </p:txBody>
        </p:sp>
        <p:sp>
          <p:nvSpPr>
            <p:cNvPr id="8201" name="Rectangle 7"/>
            <p:cNvSpPr>
              <a:spLocks noChangeArrowheads="1"/>
            </p:cNvSpPr>
            <p:nvPr/>
          </p:nvSpPr>
          <p:spPr bwMode="auto">
            <a:xfrm>
              <a:off x="2544" y="1776"/>
              <a:ext cx="274" cy="404"/>
            </a:xfrm>
            <a:prstGeom prst="rect">
              <a:avLst/>
            </a:prstGeom>
            <a:noFill/>
            <a:ln w="9525"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CC0000"/>
                  </a:solidFill>
                  <a:effectLst/>
                  <a:uLnTx/>
                  <a:uFillTx/>
                  <a:latin typeface="Arial Black" pitchFamily="34" charset="0"/>
                  <a:ea typeface="+mn-ea"/>
                  <a:cs typeface="+mn-cs"/>
                </a:rPr>
                <a:t>√</a:t>
              </a:r>
            </a:p>
          </p:txBody>
        </p:sp>
        <p:sp>
          <p:nvSpPr>
            <p:cNvPr id="8202" name="Rectangle 8"/>
            <p:cNvSpPr>
              <a:spLocks noChangeArrowheads="1"/>
            </p:cNvSpPr>
            <p:nvPr/>
          </p:nvSpPr>
          <p:spPr bwMode="auto">
            <a:xfrm>
              <a:off x="5328" y="1728"/>
              <a:ext cx="274" cy="404"/>
            </a:xfrm>
            <a:prstGeom prst="rect">
              <a:avLst/>
            </a:prstGeom>
            <a:noFill/>
            <a:ln w="9525"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CC0000"/>
                  </a:solidFill>
                  <a:effectLst/>
                  <a:uLnTx/>
                  <a:uFillTx/>
                  <a:latin typeface="Arial Black" pitchFamily="34" charset="0"/>
                  <a:ea typeface="+mn-ea"/>
                  <a:cs typeface="+mn-cs"/>
                </a:rPr>
                <a:t>√</a:t>
              </a:r>
            </a:p>
          </p:txBody>
        </p:sp>
        <p:sp>
          <p:nvSpPr>
            <p:cNvPr id="8203" name="Rectangle 9"/>
            <p:cNvSpPr>
              <a:spLocks noChangeArrowheads="1"/>
            </p:cNvSpPr>
            <p:nvPr/>
          </p:nvSpPr>
          <p:spPr bwMode="auto">
            <a:xfrm>
              <a:off x="5328" y="3552"/>
              <a:ext cx="274" cy="404"/>
            </a:xfrm>
            <a:prstGeom prst="rect">
              <a:avLst/>
            </a:prstGeom>
            <a:noFill/>
            <a:ln w="9525"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CC0000"/>
                  </a:solidFill>
                  <a:effectLst/>
                  <a:uLnTx/>
                  <a:uFillTx/>
                  <a:latin typeface="Arial Black" pitchFamily="34" charset="0"/>
                  <a:ea typeface="+mn-ea"/>
                  <a:cs typeface="+mn-cs"/>
                </a:rPr>
                <a:t>√</a:t>
              </a:r>
            </a:p>
          </p:txBody>
        </p:sp>
        <p:sp>
          <p:nvSpPr>
            <p:cNvPr id="8204" name="Rectangle 10"/>
            <p:cNvSpPr>
              <a:spLocks noChangeArrowheads="1"/>
            </p:cNvSpPr>
            <p:nvPr/>
          </p:nvSpPr>
          <p:spPr bwMode="auto">
            <a:xfrm>
              <a:off x="5314" y="3216"/>
              <a:ext cx="274" cy="404"/>
            </a:xfrm>
            <a:prstGeom prst="rect">
              <a:avLst/>
            </a:prstGeom>
            <a:noFill/>
            <a:ln w="9525"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CC0000"/>
                  </a:solidFill>
                  <a:effectLst/>
                  <a:uLnTx/>
                  <a:uFillTx/>
                  <a:latin typeface="Arial Black" pitchFamily="34" charset="0"/>
                  <a:ea typeface="+mn-ea"/>
                  <a:cs typeface="+mn-cs"/>
                </a:rPr>
                <a:t>√</a:t>
              </a:r>
            </a:p>
          </p:txBody>
        </p:sp>
        <p:sp>
          <p:nvSpPr>
            <p:cNvPr id="8205" name="Rectangle 11"/>
            <p:cNvSpPr>
              <a:spLocks noChangeArrowheads="1"/>
            </p:cNvSpPr>
            <p:nvPr/>
          </p:nvSpPr>
          <p:spPr bwMode="auto">
            <a:xfrm>
              <a:off x="5328" y="2064"/>
              <a:ext cx="274" cy="404"/>
            </a:xfrm>
            <a:prstGeom prst="rect">
              <a:avLst/>
            </a:prstGeom>
            <a:noFill/>
            <a:ln w="9525"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CC0000"/>
                  </a:solidFill>
                  <a:effectLst/>
                  <a:uLnTx/>
                  <a:uFillTx/>
                  <a:latin typeface="Arial Black" pitchFamily="34" charset="0"/>
                  <a:ea typeface="+mn-ea"/>
                  <a:cs typeface="+mn-cs"/>
                </a:rPr>
                <a:t>√</a:t>
              </a:r>
            </a:p>
          </p:txBody>
        </p:sp>
      </p:grpSp>
      <p:sp>
        <p:nvSpPr>
          <p:cNvPr id="169997" name="Text Box 13"/>
          <p:cNvSpPr txBox="1">
            <a:spLocks noChangeArrowheads="1"/>
          </p:cNvSpPr>
          <p:nvPr/>
        </p:nvSpPr>
        <p:spPr bwMode="auto">
          <a:xfrm>
            <a:off x="609600" y="4648200"/>
            <a:ext cx="3810000" cy="1743075"/>
          </a:xfrm>
          <a:prstGeom prst="rect">
            <a:avLst/>
          </a:prstGeom>
          <a:noFill/>
          <a:ln w="9525" algn="ctr">
            <a:noFill/>
            <a:miter lim="800000"/>
            <a:headEnd/>
            <a:tailEnd/>
          </a:ln>
        </p:spPr>
        <p:txBody>
          <a:bodyPr>
            <a:spAutoFit/>
          </a:bodyPr>
          <a:lstStyle/>
          <a:p>
            <a:pPr marL="0" marR="0" lvl="0" indent="0" algn="l" defTabSz="914400" rtl="0" eaLnBrk="1" fontAlgn="base" latinLnBrk="0" hangingPunct="1">
              <a:lnSpc>
                <a:spcPct val="105000"/>
              </a:lnSpc>
              <a:spcBef>
                <a:spcPct val="5000"/>
              </a:spcBef>
              <a:spcAft>
                <a:spcPct val="5000"/>
              </a:spcAft>
              <a:buClrTx/>
              <a:buSzTx/>
              <a:buFontTx/>
              <a:buNone/>
              <a:tabLst/>
              <a:defRPr/>
            </a:pPr>
            <a:r>
              <a:rPr kumimoji="0" lang="en-US" sz="2400" b="0" i="1" u="none" strike="noStrike" kern="1200" cap="none" spc="0" normalizeH="0" baseline="0" noProof="0">
                <a:ln>
                  <a:noFill/>
                </a:ln>
                <a:solidFill>
                  <a:srgbClr val="CC0000"/>
                </a:solidFill>
                <a:effectLst/>
                <a:uLnTx/>
                <a:uFillTx/>
                <a:latin typeface="Arial" charset="0"/>
                <a:ea typeface="+mn-ea"/>
                <a:cs typeface="+mn-cs"/>
              </a:rPr>
              <a:t>Medical Examiner’s Office</a:t>
            </a:r>
          </a:p>
          <a:p>
            <a:pPr marL="0" marR="0" lvl="0" indent="0" algn="l" defTabSz="914400" rtl="0" eaLnBrk="1" fontAlgn="base" latinLnBrk="0" hangingPunct="1">
              <a:lnSpc>
                <a:spcPct val="105000"/>
              </a:lnSpc>
              <a:spcBef>
                <a:spcPct val="5000"/>
              </a:spcBef>
              <a:spcAft>
                <a:spcPct val="5000"/>
              </a:spcAft>
              <a:buClrTx/>
              <a:buSzTx/>
              <a:buFontTx/>
              <a:buNone/>
              <a:tabLst/>
              <a:defRPr/>
            </a:pPr>
            <a:r>
              <a:rPr kumimoji="0" lang="en-US" sz="2400" b="0" i="1" u="none" strike="noStrike" kern="1200" cap="none" spc="0" normalizeH="0" baseline="0" noProof="0">
                <a:ln>
                  <a:noFill/>
                </a:ln>
                <a:solidFill>
                  <a:srgbClr val="CC0000"/>
                </a:solidFill>
                <a:effectLst/>
                <a:uLnTx/>
                <a:uFillTx/>
                <a:latin typeface="Arial" charset="0"/>
                <a:ea typeface="+mn-ea"/>
                <a:cs typeface="+mn-cs"/>
              </a:rPr>
              <a:t>Dermatopathology</a:t>
            </a:r>
          </a:p>
          <a:p>
            <a:pPr marL="0" marR="0" lvl="0" indent="0" algn="l" defTabSz="914400" rtl="0" eaLnBrk="1" fontAlgn="base" latinLnBrk="0" hangingPunct="1">
              <a:lnSpc>
                <a:spcPct val="105000"/>
              </a:lnSpc>
              <a:spcBef>
                <a:spcPct val="5000"/>
              </a:spcBef>
              <a:spcAft>
                <a:spcPct val="5000"/>
              </a:spcAft>
              <a:buClrTx/>
              <a:buSzTx/>
              <a:buFontTx/>
              <a:buNone/>
              <a:tabLst/>
              <a:defRPr/>
            </a:pPr>
            <a:r>
              <a:rPr kumimoji="0" lang="en-US" sz="2400" b="0" i="1" u="none" strike="noStrike" kern="1200" cap="none" spc="0" normalizeH="0" baseline="0" noProof="0">
                <a:ln>
                  <a:noFill/>
                </a:ln>
                <a:solidFill>
                  <a:srgbClr val="CC0000"/>
                </a:solidFill>
                <a:effectLst/>
                <a:uLnTx/>
                <a:uFillTx/>
                <a:latin typeface="Arial" charset="0"/>
                <a:ea typeface="+mn-ea"/>
                <a:cs typeface="+mn-cs"/>
              </a:rPr>
              <a:t>Pediatric Pathology</a:t>
            </a:r>
          </a:p>
          <a:p>
            <a:pPr marL="0" marR="0" lvl="0" indent="0" algn="l" defTabSz="914400" rtl="0" eaLnBrk="1" fontAlgn="base" latinLnBrk="0" hangingPunct="1">
              <a:lnSpc>
                <a:spcPct val="105000"/>
              </a:lnSpc>
              <a:spcBef>
                <a:spcPct val="5000"/>
              </a:spcBef>
              <a:spcAft>
                <a:spcPct val="5000"/>
              </a:spcAft>
              <a:buClrTx/>
              <a:buSzTx/>
              <a:buFontTx/>
              <a:buNone/>
              <a:tabLst/>
              <a:defRPr/>
            </a:pPr>
            <a:r>
              <a:rPr kumimoji="0" lang="en-US" sz="2400" b="0" i="1" u="none" strike="noStrike" kern="1200" cap="none" spc="0" normalizeH="0" baseline="0" noProof="0">
                <a:ln>
                  <a:noFill/>
                </a:ln>
                <a:solidFill>
                  <a:srgbClr val="CC0000"/>
                </a:solidFill>
                <a:effectLst/>
                <a:uLnTx/>
                <a:uFillTx/>
                <a:latin typeface="Arial" charset="0"/>
                <a:ea typeface="+mn-ea"/>
                <a:cs typeface="+mn-cs"/>
              </a:rPr>
              <a:t>GI Pathology</a:t>
            </a:r>
          </a:p>
        </p:txBody>
      </p:sp>
    </p:spTree>
    <p:extLst>
      <p:ext uri="{BB962C8B-B14F-4D97-AF65-F5344CB8AC3E}">
        <p14:creationId xmlns:p14="http://schemas.microsoft.com/office/powerpoint/2010/main" val="377714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fontScale="90000"/>
          </a:bodyPr>
          <a:lstStyle/>
          <a:p>
            <a:pPr eaLnBrk="1" hangingPunct="1">
              <a:defRPr/>
            </a:pPr>
            <a:r>
              <a:rPr lang="en-US" altLang="en-US" sz="3600" b="1" dirty="0">
                <a:solidFill>
                  <a:srgbClr val="A70000"/>
                </a:solidFill>
              </a:rPr>
              <a:t>Research and Other Scholarly Opportunities</a:t>
            </a:r>
          </a:p>
        </p:txBody>
      </p:sp>
      <p:sp>
        <p:nvSpPr>
          <p:cNvPr id="21507" name="Rectangle 3"/>
          <p:cNvSpPr>
            <a:spLocks noGrp="1" noChangeArrowheads="1"/>
          </p:cNvSpPr>
          <p:nvPr>
            <p:ph type="body" idx="1"/>
          </p:nvPr>
        </p:nvSpPr>
        <p:spPr>
          <a:xfrm>
            <a:off x="457200" y="1584325"/>
            <a:ext cx="7543800" cy="4740275"/>
          </a:xfrm>
        </p:spPr>
        <p:txBody>
          <a:bodyPr/>
          <a:lstStyle/>
          <a:p>
            <a:pPr lvl="1" eaLnBrk="1" hangingPunct="1">
              <a:buClr>
                <a:schemeClr val="tx1"/>
              </a:buClr>
            </a:pPr>
            <a:r>
              <a:rPr lang="en-US" altLang="en-US" sz="3000" dirty="0"/>
              <a:t>Summer Research</a:t>
            </a:r>
          </a:p>
          <a:p>
            <a:pPr lvl="2" eaLnBrk="1" hangingPunct="1">
              <a:lnSpc>
                <a:spcPct val="150000"/>
              </a:lnSpc>
              <a:buClr>
                <a:schemeClr val="tx1"/>
              </a:buClr>
              <a:buFont typeface="Courier New" panose="02070309020205020404" pitchFamily="49" charset="0"/>
              <a:buChar char="o"/>
            </a:pPr>
            <a:r>
              <a:rPr lang="en-US" altLang="en-US" dirty="0"/>
              <a:t>See the videos and slides from Intro to Research at Penn Series</a:t>
            </a:r>
          </a:p>
          <a:p>
            <a:pPr lvl="1" eaLnBrk="1" hangingPunct="1">
              <a:lnSpc>
                <a:spcPct val="150000"/>
              </a:lnSpc>
              <a:buClr>
                <a:schemeClr val="tx1"/>
              </a:buClr>
            </a:pPr>
            <a:r>
              <a:rPr lang="en-US" altLang="en-US" sz="3000" dirty="0"/>
              <a:t>Scholarly Pursuit (MS3/4)</a:t>
            </a:r>
          </a:p>
          <a:p>
            <a:pPr lvl="1" eaLnBrk="1" hangingPunct="1">
              <a:lnSpc>
                <a:spcPct val="150000"/>
              </a:lnSpc>
              <a:buClr>
                <a:schemeClr val="tx1"/>
              </a:buClr>
            </a:pPr>
            <a:r>
              <a:rPr lang="en-US" altLang="en-US" sz="3000" dirty="0">
                <a:solidFill>
                  <a:srgbClr val="A70000"/>
                </a:solidFill>
              </a:rPr>
              <a:t>Year Out (following MS3)</a:t>
            </a:r>
          </a:p>
          <a:p>
            <a:pPr lvl="1" eaLnBrk="1" hangingPunct="1">
              <a:lnSpc>
                <a:spcPct val="150000"/>
              </a:lnSpc>
              <a:buClr>
                <a:schemeClr val="tx1"/>
              </a:buClr>
            </a:pPr>
            <a:r>
              <a:rPr lang="en-US" altLang="en-US" sz="3000" dirty="0"/>
              <a:t>MD/Master programs</a:t>
            </a:r>
          </a:p>
          <a:p>
            <a:pPr lvl="2" eaLnBrk="1" hangingPunct="1">
              <a:lnSpc>
                <a:spcPct val="150000"/>
              </a:lnSpc>
              <a:buClr>
                <a:schemeClr val="tx1"/>
              </a:buClr>
              <a:buFont typeface="Courier New" panose="02070309020205020404" pitchFamily="49" charset="0"/>
              <a:buChar char="o"/>
            </a:pPr>
            <a:r>
              <a:rPr lang="en-US" altLang="en-US" dirty="0"/>
              <a:t>MBE, MBA, ML, MPH, MSCE, MSHP, MSME, MSTR</a:t>
            </a:r>
          </a:p>
          <a:p>
            <a:pPr lvl="1" eaLnBrk="1" hangingPunct="1">
              <a:lnSpc>
                <a:spcPct val="150000"/>
              </a:lnSpc>
              <a:buClr>
                <a:schemeClr val="tx1"/>
              </a:buClr>
            </a:pPr>
            <a:r>
              <a:rPr lang="en-US" altLang="en-US" sz="3000" dirty="0"/>
              <a:t>MD/PhD program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447800"/>
            <a:ext cx="7772400" cy="990600"/>
          </a:xfrm>
          <a:prstGeom prst="rect">
            <a:avLst/>
          </a:prstGeom>
          <a:noFill/>
          <a:ln w="9525">
            <a:noFill/>
            <a:miter lim="800000"/>
            <a:headEnd/>
            <a:tailEnd/>
          </a:ln>
          <a:effectLst/>
        </p:spPr>
        <p:txBody>
          <a:bodyPr vert="horz" wrap="square" lIns="0" tIns="0" rIns="0" bIns="0" numCol="1" anchor="ctr" anchorCtr="0" compatLnSpc="1">
            <a:prstTxWarp prst="textNoShape">
              <a:avLst/>
            </a:prstTxWarp>
            <a:normAutofit fontScale="97500"/>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D50526"/>
              </a:solidFill>
              <a:effectLst>
                <a:outerShdw blurRad="38100" dist="38100" dir="2700000" algn="tl">
                  <a:srgbClr val="C0C0C0"/>
                </a:outerShdw>
              </a:effectLst>
              <a:uLnTx/>
              <a:uFillTx/>
              <a:latin typeface="Arial"/>
              <a:ea typeface="+mn-ea"/>
              <a:cs typeface="+mn-cs"/>
            </a:endParaRPr>
          </a:p>
        </p:txBody>
      </p:sp>
      <p:sp>
        <p:nvSpPr>
          <p:cNvPr id="5" name="Title 4"/>
          <p:cNvSpPr>
            <a:spLocks noGrp="1"/>
          </p:cNvSpPr>
          <p:nvPr>
            <p:ph type="title"/>
          </p:nvPr>
        </p:nvSpPr>
        <p:spPr>
          <a:xfrm>
            <a:off x="76200" y="228600"/>
            <a:ext cx="8915400" cy="1143000"/>
          </a:xfrm>
        </p:spPr>
        <p:txBody>
          <a:bodyPr>
            <a:noAutofit/>
          </a:bodyPr>
          <a:lstStyle/>
          <a:p>
            <a:pPr lvl="0"/>
            <a:r>
              <a:rPr lang="en-US" sz="3500" b="1" dirty="0"/>
              <a:t>Student Fellowship Program in Pathology </a:t>
            </a:r>
          </a:p>
        </p:txBody>
      </p:sp>
      <p:graphicFrame>
        <p:nvGraphicFramePr>
          <p:cNvPr id="6" name="Object 2"/>
          <p:cNvGraphicFramePr>
            <a:graphicFrameLocks noChangeAspect="1"/>
          </p:cNvGraphicFramePr>
          <p:nvPr/>
        </p:nvGraphicFramePr>
        <p:xfrm>
          <a:off x="3962400" y="1246162"/>
          <a:ext cx="4408446" cy="23844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409" name="Object 1"/>
          <p:cNvGraphicFramePr>
            <a:graphicFrameLocks noGrp="1" noChangeAspect="1"/>
          </p:cNvGraphicFramePr>
          <p:nvPr/>
        </p:nvGraphicFramePr>
        <p:xfrm>
          <a:off x="76200" y="1676400"/>
          <a:ext cx="3429000" cy="4343400"/>
        </p:xfrm>
        <a:graphic>
          <a:graphicData uri="http://schemas.openxmlformats.org/presentationml/2006/ole">
            <mc:AlternateContent xmlns:mc="http://schemas.openxmlformats.org/markup-compatibility/2006">
              <mc:Choice xmlns:v="urn:schemas-microsoft-com:vml" Requires="v">
                <p:oleObj name="Image" r:id="rId4" imgW="1984756" imgH="2768058" progId="Photoshop.Image.8">
                  <p:embed/>
                </p:oleObj>
              </mc:Choice>
              <mc:Fallback>
                <p:oleObj name="Image" r:id="rId4" imgW="1984756" imgH="2768058" progId="Photoshop.Image.8">
                  <p:embed/>
                  <p:pic>
                    <p:nvPicPr>
                      <p:cNvPr id="17409" name="Objec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676400"/>
                        <a:ext cx="3429000"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nvGraphicFramePr>
        <p:xfrm>
          <a:off x="3388822" y="3630638"/>
          <a:ext cx="5638800" cy="3162224"/>
        </p:xfrm>
        <a:graphic>
          <a:graphicData uri="http://schemas.openxmlformats.org/drawingml/2006/chart">
            <c:chart xmlns:c="http://schemas.openxmlformats.org/drawingml/2006/chart" xmlns:r="http://schemas.openxmlformats.org/officeDocument/2006/relationships" r:id="rId6"/>
          </a:graphicData>
        </a:graphic>
      </p:graphicFrame>
      <p:sp>
        <p:nvSpPr>
          <p:cNvPr id="3" name="Down Arrow 2"/>
          <p:cNvSpPr/>
          <p:nvPr/>
        </p:nvSpPr>
        <p:spPr bwMode="auto">
          <a:xfrm>
            <a:off x="5486400" y="3429000"/>
            <a:ext cx="381000" cy="685800"/>
          </a:xfrm>
          <a:prstGeom prst="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8" name="Object 5"/>
          <p:cNvGraphicFramePr>
            <a:graphicFrameLocks noGrp="1" noChangeAspect="1"/>
          </p:cNvGraphicFramePr>
          <p:nvPr>
            <p:ph idx="1"/>
          </p:nvPr>
        </p:nvGraphicFramePr>
        <p:xfrm>
          <a:off x="3657600" y="3709309"/>
          <a:ext cx="5311775" cy="297882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75234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510F7BE-C16E-4159-820A-C4429DFAC7D4}"/>
              </a:ext>
            </a:extLst>
          </p:cNvPr>
          <p:cNvSpPr>
            <a:spLocks noGrp="1"/>
          </p:cNvSpPr>
          <p:nvPr>
            <p:ph type="title"/>
          </p:nvPr>
        </p:nvSpPr>
        <p:spPr>
          <a:xfrm>
            <a:off x="1066800" y="1085851"/>
            <a:ext cx="7543800" cy="1073944"/>
          </a:xfrm>
        </p:spPr>
        <p:txBody>
          <a:bodyPr>
            <a:normAutofit fontScale="90000"/>
          </a:bodyPr>
          <a:lstStyle/>
          <a:p>
            <a:r>
              <a:rPr lang="en-US" dirty="0">
                <a:solidFill>
                  <a:srgbClr val="A70000"/>
                </a:solidFill>
              </a:rPr>
              <a:t>FOCUS Research Fellowship:</a:t>
            </a:r>
            <a:br>
              <a:rPr lang="en-US" dirty="0">
                <a:solidFill>
                  <a:srgbClr val="A70000"/>
                </a:solidFill>
              </a:rPr>
            </a:br>
            <a:r>
              <a:rPr lang="en-US" dirty="0">
                <a:solidFill>
                  <a:srgbClr val="A70000"/>
                </a:solidFill>
              </a:rPr>
              <a:t>Hillary Bogner, MD, MSCE</a:t>
            </a:r>
          </a:p>
        </p:txBody>
      </p:sp>
      <p:sp>
        <p:nvSpPr>
          <p:cNvPr id="12" name="Content Placeholder 3">
            <a:extLst>
              <a:ext uri="{FF2B5EF4-FFF2-40B4-BE49-F238E27FC236}">
                <a16:creationId xmlns:a16="http://schemas.microsoft.com/office/drawing/2014/main" id="{09E3EB5C-57A0-402C-A048-7F7F750468F3}"/>
              </a:ext>
            </a:extLst>
          </p:cNvPr>
          <p:cNvSpPr>
            <a:spLocks noGrp="1"/>
          </p:cNvSpPr>
          <p:nvPr>
            <p:ph sz="half" idx="2"/>
          </p:nvPr>
        </p:nvSpPr>
        <p:spPr>
          <a:xfrm>
            <a:off x="3733800" y="2819400"/>
            <a:ext cx="5181600" cy="3086100"/>
          </a:xfrm>
        </p:spPr>
        <p:txBody>
          <a:bodyPr/>
          <a:lstStyle/>
          <a:p>
            <a:r>
              <a:rPr lang="en-US" dirty="0"/>
              <a:t>Associate Professor of </a:t>
            </a:r>
            <a:br>
              <a:rPr lang="en-US" dirty="0"/>
            </a:br>
            <a:r>
              <a:rPr lang="en-US" dirty="0"/>
              <a:t>Family Medicine and Community Health</a:t>
            </a:r>
          </a:p>
          <a:p>
            <a:pPr>
              <a:lnSpc>
                <a:spcPct val="150000"/>
              </a:lnSpc>
            </a:pPr>
            <a:r>
              <a:rPr lang="en-US" sz="2000" dirty="0" err="1"/>
              <a:t>bognerh@uphs.upenn.edu</a:t>
            </a:r>
            <a:endParaRPr lang="en-US" sz="2000" dirty="0"/>
          </a:p>
        </p:txBody>
      </p:sp>
      <p:pic>
        <p:nvPicPr>
          <p:cNvPr id="4098" name="Picture 2" descr="faculty photo">
            <a:extLst>
              <a:ext uri="{FF2B5EF4-FFF2-40B4-BE49-F238E27FC236}">
                <a16:creationId xmlns:a16="http://schemas.microsoft.com/office/drawing/2014/main" id="{CEDD868D-99DC-7241-A57A-9CF1B27AC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40073"/>
            <a:ext cx="2452255" cy="33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77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6029227"/>
            <a:ext cx="2560320" cy="822960"/>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ＭＳ Ｐゴシック" panose="020B0600070205080204" pitchFamily="34" charset="-128"/>
              <a:cs typeface="+mn-cs"/>
            </a:endParaRPr>
          </a:p>
        </p:txBody>
      </p:sp>
      <p:sp>
        <p:nvSpPr>
          <p:cNvPr id="3" name="Subtitle 2"/>
          <p:cNvSpPr>
            <a:spLocks noGrp="1"/>
          </p:cNvSpPr>
          <p:nvPr>
            <p:ph type="subTitle" idx="1"/>
          </p:nvPr>
        </p:nvSpPr>
        <p:spPr>
          <a:xfrm>
            <a:off x="2362200" y="111128"/>
            <a:ext cx="6705600" cy="914400"/>
          </a:xfrm>
        </p:spPr>
        <p:txBody>
          <a:bodyPr>
            <a:noAutofit/>
          </a:bodyPr>
          <a:lstStyle/>
          <a:p>
            <a:pPr algn="ctr">
              <a:spcBef>
                <a:spcPts val="0"/>
              </a:spcBef>
            </a:pPr>
            <a:r>
              <a:rPr lang="en-US" sz="3200" dirty="0">
                <a:effectLst>
                  <a:outerShdw blurRad="38100" dist="38100" dir="2700000" algn="tl">
                    <a:srgbClr val="000000">
                      <a:alpha val="43137"/>
                    </a:srgbClr>
                  </a:outerShdw>
                </a:effectLst>
              </a:rPr>
              <a:t>FOCUS Medical Student Fellowship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in Women’s Health Research</a:t>
            </a:r>
          </a:p>
        </p:txBody>
      </p:sp>
      <p:sp>
        <p:nvSpPr>
          <p:cNvPr id="5" name="TextBox 4"/>
          <p:cNvSpPr txBox="1"/>
          <p:nvPr/>
        </p:nvSpPr>
        <p:spPr>
          <a:xfrm>
            <a:off x="87195" y="95054"/>
            <a:ext cx="2209800" cy="838200"/>
          </a:xfrm>
          <a:prstGeom prst="rect">
            <a:avLst/>
          </a:prstGeom>
          <a:solidFill>
            <a:schemeClr val="tx1"/>
          </a:solidFill>
          <a:ln w="34925">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ＭＳ Ｐゴシック" panose="020B0600070205080204" pitchFamily="34" charset="-128"/>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249" y="171254"/>
            <a:ext cx="2002537" cy="6910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133142"/>
            <a:ext cx="1935480" cy="549879"/>
          </a:xfrm>
          <a:prstGeom prst="rect">
            <a:avLst/>
          </a:prstGeom>
        </p:spPr>
      </p:pic>
      <p:sp>
        <p:nvSpPr>
          <p:cNvPr id="12" name="TextBox 11"/>
          <p:cNvSpPr txBox="1"/>
          <p:nvPr/>
        </p:nvSpPr>
        <p:spPr bwMode="auto">
          <a:xfrm>
            <a:off x="2185842" y="6001699"/>
            <a:ext cx="6847005" cy="769441"/>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w Cen MT"/>
                <a:ea typeface="ＭＳ Ｐゴシック" panose="020B0600070205080204" pitchFamily="34" charset="-128"/>
                <a:cs typeface="+mn-cs"/>
              </a:rPr>
              <a:t>Website</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w Cen MT"/>
                <a:ea typeface="ＭＳ Ｐゴシック" panose="020B0600070205080204" pitchFamily="34" charset="-128"/>
                <a:cs typeface="+mn-cs"/>
              </a:rPr>
              <a:t>: www.med.upenn.edu/focus/StudentFellowships.shtml</a:t>
            </a: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rgbClr val="FFFFFF"/>
              </a:solidFill>
              <a:effectLst/>
              <a:uLnTx/>
              <a:uFillTx/>
              <a:latin typeface="Tw Cen MT"/>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Tw Cen MT"/>
                <a:ea typeface="ＭＳ Ｐゴシック" panose="020B0600070205080204" pitchFamily="34" charset="-128"/>
                <a:cs typeface="+mn-cs"/>
              </a:rPr>
              <a:t>                         Contacts: Hillary Bogner MD MSCE &amp; Susan Primavera</a:t>
            </a:r>
            <a:endParaRPr kumimoji="0" lang="en-US" sz="1800" b="0" i="0" u="none" strike="noStrike" kern="1200" cap="none" spc="0" normalizeH="0" baseline="0" noProof="0" dirty="0">
              <a:ln>
                <a:noFill/>
              </a:ln>
              <a:solidFill>
                <a:prstClr val="white"/>
              </a:solidFill>
              <a:effectLst/>
              <a:uLnTx/>
              <a:uFillTx/>
              <a:latin typeface="Tw Cen MT"/>
              <a:ea typeface="ＭＳ Ｐゴシック" panose="020B0600070205080204" pitchFamily="34" charset="-128"/>
              <a:cs typeface="+mn-cs"/>
            </a:endParaRPr>
          </a:p>
        </p:txBody>
      </p:sp>
      <p:grpSp>
        <p:nvGrpSpPr>
          <p:cNvPr id="17" name="Group 16"/>
          <p:cNvGrpSpPr/>
          <p:nvPr/>
        </p:nvGrpSpPr>
        <p:grpSpPr>
          <a:xfrm>
            <a:off x="822740" y="1161854"/>
            <a:ext cx="7498521" cy="4543719"/>
            <a:chOff x="816011" y="1095081"/>
            <a:chExt cx="7498521" cy="4543719"/>
          </a:xfrm>
        </p:grpSpPr>
        <p:pic>
          <p:nvPicPr>
            <p:cNvPr id="9" name="Picture 8" descr="2010-11DSC00098-cropped- for poster.JPG"/>
            <p:cNvPicPr>
              <a:picLocks noChangeAspect="1"/>
            </p:cNvPicPr>
            <p:nvPr/>
          </p:nvPicPr>
          <p:blipFill>
            <a:blip r:embed="rId5"/>
            <a:stretch>
              <a:fillRect/>
            </a:stretch>
          </p:blipFill>
          <p:spPr bwMode="auto">
            <a:xfrm>
              <a:off x="816011" y="1095081"/>
              <a:ext cx="7485063" cy="4151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t="9713" b="18896"/>
            <a:stretch/>
          </p:blipFill>
          <p:spPr>
            <a:xfrm>
              <a:off x="816011" y="3505200"/>
              <a:ext cx="7498521" cy="2133600"/>
            </a:xfrm>
            <a:prstGeom prst="rect">
              <a:avLst/>
            </a:prstGeom>
            <a:ln w="38100">
              <a:solidFill>
                <a:srgbClr val="000000"/>
              </a:solidFill>
            </a:ln>
          </p:spPr>
        </p:pic>
      </p:grpSp>
    </p:spTree>
    <p:extLst>
      <p:ext uri="{BB962C8B-B14F-4D97-AF65-F5344CB8AC3E}">
        <p14:creationId xmlns:p14="http://schemas.microsoft.com/office/powerpoint/2010/main" val="2424417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Medical Student Fellowship</a:t>
            </a:r>
          </a:p>
        </p:txBody>
      </p:sp>
      <p:sp>
        <p:nvSpPr>
          <p:cNvPr id="3" name="Content Placeholder 2"/>
          <p:cNvSpPr>
            <a:spLocks noGrp="1"/>
          </p:cNvSpPr>
          <p:nvPr>
            <p:ph sz="quarter" idx="1"/>
          </p:nvPr>
        </p:nvSpPr>
        <p:spPr>
          <a:xfrm>
            <a:off x="338668" y="1752600"/>
            <a:ext cx="8686800" cy="4495800"/>
          </a:xfrm>
        </p:spPr>
        <p:txBody>
          <a:bodyPr>
            <a:normAutofit fontScale="77500" lnSpcReduction="20000"/>
          </a:bodyPr>
          <a:lstStyle/>
          <a:p>
            <a:pPr marL="342900" indent="-342900">
              <a:buSzPct val="100000"/>
              <a:buFont typeface="Arial" pitchFamily="34" charset="0"/>
              <a:buChar char="•"/>
            </a:pPr>
            <a:r>
              <a:rPr lang="en-US" sz="2000" dirty="0">
                <a:solidFill>
                  <a:schemeClr val="tx2"/>
                </a:solidFill>
              </a:rPr>
              <a:t>Offers between 3 and 6 awards annually </a:t>
            </a:r>
          </a:p>
          <a:p>
            <a:pPr marL="800100" lvl="1" indent="-342900">
              <a:buSzPct val="100000"/>
              <a:buFont typeface="Tw Cen MT" pitchFamily="34" charset="0"/>
              <a:buChar char="–"/>
            </a:pPr>
            <a:r>
              <a:rPr lang="en-US" sz="2000" dirty="0">
                <a:solidFill>
                  <a:schemeClr val="tx2"/>
                </a:solidFill>
              </a:rPr>
              <a:t>Range of study in women’s health, defined broadly; one award may be specific to CV research</a:t>
            </a:r>
          </a:p>
          <a:p>
            <a:pPr marL="800100" lvl="1" indent="-342900">
              <a:buSzPct val="100000"/>
              <a:buFont typeface="Tw Cen MT" pitchFamily="34" charset="0"/>
              <a:buChar char="–"/>
            </a:pPr>
            <a:r>
              <a:rPr lang="en-US" sz="2000" dirty="0">
                <a:solidFill>
                  <a:schemeClr val="tx2"/>
                </a:solidFill>
              </a:rPr>
              <a:t>Clinical, basic science or community-based research project</a:t>
            </a:r>
          </a:p>
          <a:p>
            <a:pPr marL="800100" lvl="1" indent="-342900">
              <a:buFont typeface="Tw Cen MT" pitchFamily="34" charset="0"/>
              <a:buChar char="–"/>
            </a:pPr>
            <a:endParaRPr lang="en-US" sz="2000" dirty="0">
              <a:solidFill>
                <a:schemeClr val="tx2"/>
              </a:solidFill>
            </a:endParaRPr>
          </a:p>
          <a:p>
            <a:pPr marL="342900" indent="-342900">
              <a:buSzPct val="100000"/>
              <a:buFont typeface="Arial" pitchFamily="34" charset="0"/>
              <a:buChar char="•"/>
            </a:pPr>
            <a:r>
              <a:rPr lang="en-US" sz="2000" dirty="0">
                <a:solidFill>
                  <a:schemeClr val="tx2"/>
                </a:solidFill>
              </a:rPr>
              <a:t>Open to ALL (men and women) medical students who have completed clinical clerkships</a:t>
            </a:r>
          </a:p>
          <a:p>
            <a:pPr marL="800100" lvl="1" indent="-342900">
              <a:buSzPct val="100000"/>
              <a:buFont typeface="Tw Cen MT" pitchFamily="34" charset="0"/>
              <a:buChar char="–"/>
            </a:pPr>
            <a:r>
              <a:rPr lang="en-US" sz="2000" dirty="0">
                <a:solidFill>
                  <a:schemeClr val="tx2"/>
                </a:solidFill>
              </a:rPr>
              <a:t>Majority begin in summer or fall after completing 3rd year- some flexibility</a:t>
            </a:r>
          </a:p>
          <a:p>
            <a:endParaRPr lang="en-US" sz="2000" dirty="0">
              <a:solidFill>
                <a:schemeClr val="tx2"/>
              </a:solidFill>
            </a:endParaRPr>
          </a:p>
          <a:p>
            <a:pPr marL="342900" indent="-342900">
              <a:buSzPct val="100000"/>
              <a:buFont typeface="Arial" pitchFamily="34" charset="0"/>
              <a:buChar char="•"/>
            </a:pPr>
            <a:r>
              <a:rPr lang="en-US" sz="2000" dirty="0">
                <a:solidFill>
                  <a:schemeClr val="tx2"/>
                </a:solidFill>
              </a:rPr>
              <a:t>  Funding for 6 months of mentored, intensive women’s health research</a:t>
            </a:r>
          </a:p>
          <a:p>
            <a:pPr marL="800100" lvl="1" indent="-342900">
              <a:buSzPct val="100000"/>
              <a:buFont typeface="Tw Cen MT" pitchFamily="34" charset="0"/>
              <a:buChar char="–"/>
            </a:pPr>
            <a:r>
              <a:rPr lang="en-US" sz="2000" dirty="0">
                <a:solidFill>
                  <a:schemeClr val="tx2"/>
                </a:solidFill>
              </a:rPr>
              <a:t>Months do not need to be continuous; can be broken up</a:t>
            </a:r>
          </a:p>
          <a:p>
            <a:pPr marL="800100" lvl="1" indent="-342900">
              <a:buSzPct val="100000"/>
              <a:buFont typeface="Tw Cen MT" pitchFamily="34" charset="0"/>
              <a:buChar char="–"/>
            </a:pPr>
            <a:r>
              <a:rPr lang="en-US" sz="2000" dirty="0">
                <a:solidFill>
                  <a:schemeClr val="tx2"/>
                </a:solidFill>
              </a:rPr>
              <a:t>Student award totals $7500 ($1250 per month)</a:t>
            </a:r>
          </a:p>
          <a:p>
            <a:pPr marL="800100" lvl="1" indent="-342900">
              <a:buSzPct val="100000"/>
              <a:buFont typeface="Tw Cen MT" pitchFamily="34" charset="0"/>
              <a:buChar char="–"/>
            </a:pPr>
            <a:r>
              <a:rPr lang="en-US" sz="2000" dirty="0">
                <a:solidFill>
                  <a:schemeClr val="tx2"/>
                </a:solidFill>
              </a:rPr>
              <a:t>Penn faculty mentor on one of the fulltime academic tracks; </a:t>
            </a:r>
            <a:br>
              <a:rPr lang="en-US" sz="2000" dirty="0">
                <a:solidFill>
                  <a:schemeClr val="tx2"/>
                </a:solidFill>
              </a:rPr>
            </a:br>
            <a:r>
              <a:rPr lang="en-US" sz="2000" dirty="0">
                <a:solidFill>
                  <a:schemeClr val="tx2"/>
                </a:solidFill>
              </a:rPr>
              <a:t>students identify mentor </a:t>
            </a:r>
            <a:r>
              <a:rPr lang="en-US" sz="2000" i="1" dirty="0">
                <a:solidFill>
                  <a:schemeClr val="tx2"/>
                </a:solidFill>
              </a:rPr>
              <a:t>prior</a:t>
            </a:r>
            <a:r>
              <a:rPr lang="en-US" sz="2000" dirty="0">
                <a:solidFill>
                  <a:schemeClr val="tx2"/>
                </a:solidFill>
              </a:rPr>
              <a:t> to applying; consistent meetings</a:t>
            </a:r>
          </a:p>
          <a:p>
            <a:pPr marL="800100" lvl="1" indent="-342900">
              <a:buSzPct val="100000"/>
              <a:buFont typeface="Tw Cen MT" pitchFamily="34" charset="0"/>
              <a:buChar char="–"/>
            </a:pPr>
            <a:r>
              <a:rPr lang="en-US" sz="2000" dirty="0">
                <a:solidFill>
                  <a:schemeClr val="tx2"/>
                </a:solidFill>
              </a:rPr>
              <a:t>Three research/networking luncheon-meetings to discuss projects</a:t>
            </a:r>
            <a:br>
              <a:rPr lang="en-US" sz="2000" dirty="0">
                <a:solidFill>
                  <a:schemeClr val="tx2"/>
                </a:solidFill>
              </a:rPr>
            </a:br>
            <a:r>
              <a:rPr lang="en-US" sz="2000" dirty="0">
                <a:solidFill>
                  <a:schemeClr val="tx2"/>
                </a:solidFill>
              </a:rPr>
              <a:t>and career goals</a:t>
            </a:r>
            <a:br>
              <a:rPr lang="en-US" sz="2000" dirty="0">
                <a:solidFill>
                  <a:schemeClr val="tx2"/>
                </a:solidFill>
              </a:rPr>
            </a:br>
            <a:endParaRPr lang="en-US" sz="2000" dirty="0">
              <a:solidFill>
                <a:schemeClr val="tx2"/>
              </a:solidFill>
            </a:endParaRPr>
          </a:p>
          <a:p>
            <a:pPr marL="342900" indent="-342900">
              <a:buSzPct val="100000"/>
              <a:buFont typeface="Arial" pitchFamily="34" charset="0"/>
              <a:buChar char="•"/>
            </a:pPr>
            <a:r>
              <a:rPr lang="en-US" sz="2000" dirty="0">
                <a:solidFill>
                  <a:schemeClr val="tx2"/>
                </a:solidFill>
              </a:rPr>
              <a:t>  Fulfills scholarly pursuit curriculum requirement</a:t>
            </a:r>
          </a:p>
          <a:p>
            <a:pPr marL="800100" lvl="1" indent="-342900">
              <a:buSzPct val="100000"/>
              <a:buFont typeface="Tw Cen MT" pitchFamily="34" charset="0"/>
              <a:buChar char="–"/>
            </a:pPr>
            <a:r>
              <a:rPr lang="en-US" sz="2000" dirty="0">
                <a:solidFill>
                  <a:schemeClr val="tx2"/>
                </a:solidFill>
              </a:rPr>
              <a:t>Potential to apply toward a Year Out and/or Women’s Health Scholar Certificate</a:t>
            </a:r>
          </a:p>
          <a:p>
            <a:pPr marL="800100" lvl="1" indent="-342900">
              <a:buFont typeface="Tw Cen MT" pitchFamily="34" charset="0"/>
              <a:buChar char="–"/>
            </a:pPr>
            <a:endParaRPr lang="en-US" sz="2000" dirty="0">
              <a:solidFill>
                <a:schemeClr val="tx2"/>
              </a:solidFill>
            </a:endParaRPr>
          </a:p>
          <a:p>
            <a:endParaRPr lang="en-US" dirty="0"/>
          </a:p>
        </p:txBody>
      </p:sp>
      <p:sp>
        <p:nvSpPr>
          <p:cNvPr id="5" name="TextBox 4"/>
          <p:cNvSpPr txBox="1"/>
          <p:nvPr/>
        </p:nvSpPr>
        <p:spPr>
          <a:xfrm>
            <a:off x="575095" y="1240466"/>
            <a:ext cx="85953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Tw Cen MT"/>
                <a:ea typeface="ＭＳ Ｐゴシック" panose="020B0600070205080204" pitchFamily="34" charset="-128"/>
                <a:cs typeface="+mn-cs"/>
              </a:rPr>
              <a:t>Contacts: </a:t>
            </a:r>
            <a:r>
              <a:rPr kumimoji="0" lang="en-US" sz="1400" b="0" i="0" u="none" strike="noStrike" kern="1200" cap="none" spc="0" normalizeH="0" baseline="0" noProof="0" dirty="0">
                <a:ln>
                  <a:noFill/>
                </a:ln>
                <a:solidFill>
                  <a:prstClr val="white"/>
                </a:solidFill>
                <a:effectLst/>
                <a:uLnTx/>
                <a:uFillTx/>
                <a:latin typeface="Tw Cen MT"/>
                <a:ea typeface="ＭＳ Ｐゴシック" panose="020B0600070205080204" pitchFamily="34" charset="-128"/>
                <a:cs typeface="+mn-cs"/>
              </a:rPr>
              <a:t>Hillary Bogner MD &amp; Susan Primavera             </a:t>
            </a:r>
            <a:r>
              <a:rPr kumimoji="0" lang="en-US" sz="1400" b="0" i="1" u="none" strike="noStrike" kern="1200" cap="none" spc="0" normalizeH="0" baseline="0" noProof="0" dirty="0">
                <a:ln>
                  <a:noFill/>
                </a:ln>
                <a:solidFill>
                  <a:prstClr val="white"/>
                </a:solidFill>
                <a:effectLst/>
                <a:uLnTx/>
                <a:uFillTx/>
                <a:latin typeface="Tw Cen MT"/>
                <a:ea typeface="ＭＳ Ｐゴシック" panose="020B0600070205080204" pitchFamily="34" charset="-128"/>
                <a:cs typeface="+mn-cs"/>
              </a:rPr>
              <a:t>Web: </a:t>
            </a:r>
            <a:r>
              <a:rPr kumimoji="0" lang="en-US" sz="1400" b="0" i="0" u="none" strike="noStrike" kern="1200" cap="none" spc="0" normalizeH="0" baseline="0" noProof="0" dirty="0">
                <a:ln>
                  <a:noFill/>
                </a:ln>
                <a:solidFill>
                  <a:prstClr val="white"/>
                </a:solidFill>
                <a:effectLst/>
                <a:uLnTx/>
                <a:uFillTx/>
                <a:latin typeface="Tw Cen MT"/>
                <a:ea typeface="ＭＳ Ｐゴシック" panose="020B0600070205080204" pitchFamily="34" charset="-128"/>
                <a:cs typeface="+mn-cs"/>
              </a:rPr>
              <a:t>www.med.upenn.edu/focus/StudentFellowships.shtml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4904" t="11001" r="11471" b="179"/>
          <a:stretch/>
        </p:blipFill>
        <p:spPr>
          <a:xfrm>
            <a:off x="6925147" y="3810000"/>
            <a:ext cx="1828800" cy="1654669"/>
          </a:xfrm>
          <a:prstGeom prst="rect">
            <a:avLst/>
          </a:prstGeom>
          <a:ln w="15875">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1866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510F7BE-C16E-4159-820A-C4429DFAC7D4}"/>
              </a:ext>
            </a:extLst>
          </p:cNvPr>
          <p:cNvSpPr>
            <a:spLocks noGrp="1"/>
          </p:cNvSpPr>
          <p:nvPr>
            <p:ph type="title"/>
          </p:nvPr>
        </p:nvSpPr>
        <p:spPr>
          <a:xfrm>
            <a:off x="838200" y="1295400"/>
            <a:ext cx="8077200" cy="1073944"/>
          </a:xfrm>
        </p:spPr>
        <p:txBody>
          <a:bodyPr>
            <a:normAutofit fontScale="90000"/>
          </a:bodyPr>
          <a:lstStyle/>
          <a:p>
            <a:r>
              <a:rPr lang="en-US" dirty="0">
                <a:solidFill>
                  <a:srgbClr val="A70000"/>
                </a:solidFill>
              </a:rPr>
              <a:t>Jeffrey W. Berger Award, Ophthalmology:</a:t>
            </a:r>
            <a:br>
              <a:rPr lang="en-US" dirty="0">
                <a:solidFill>
                  <a:srgbClr val="A70000"/>
                </a:solidFill>
              </a:rPr>
            </a:br>
            <a:r>
              <a:rPr lang="en-US" dirty="0">
                <a:solidFill>
                  <a:srgbClr val="A70000"/>
                </a:solidFill>
              </a:rPr>
              <a:t>Joshua </a:t>
            </a:r>
            <a:r>
              <a:rPr lang="en-US" dirty="0" err="1">
                <a:solidFill>
                  <a:srgbClr val="A70000"/>
                </a:solidFill>
              </a:rPr>
              <a:t>Dunaief</a:t>
            </a:r>
            <a:r>
              <a:rPr lang="en-US" dirty="0">
                <a:solidFill>
                  <a:srgbClr val="A70000"/>
                </a:solidFill>
              </a:rPr>
              <a:t>, MD, PhD</a:t>
            </a:r>
          </a:p>
        </p:txBody>
      </p:sp>
      <p:sp>
        <p:nvSpPr>
          <p:cNvPr id="12" name="Content Placeholder 3">
            <a:extLst>
              <a:ext uri="{FF2B5EF4-FFF2-40B4-BE49-F238E27FC236}">
                <a16:creationId xmlns:a16="http://schemas.microsoft.com/office/drawing/2014/main" id="{09E3EB5C-57A0-402C-A048-7F7F750468F3}"/>
              </a:ext>
            </a:extLst>
          </p:cNvPr>
          <p:cNvSpPr>
            <a:spLocks noGrp="1"/>
          </p:cNvSpPr>
          <p:nvPr>
            <p:ph sz="half" idx="2"/>
          </p:nvPr>
        </p:nvSpPr>
        <p:spPr>
          <a:xfrm>
            <a:off x="3581400" y="3200400"/>
            <a:ext cx="5181600" cy="3086100"/>
          </a:xfrm>
        </p:spPr>
        <p:txBody>
          <a:bodyPr/>
          <a:lstStyle/>
          <a:p>
            <a:r>
              <a:rPr lang="en-US" dirty="0"/>
              <a:t>Adele </a:t>
            </a:r>
            <a:r>
              <a:rPr lang="en-US" dirty="0" err="1"/>
              <a:t>Niessen</a:t>
            </a:r>
            <a:r>
              <a:rPr lang="en-US" dirty="0"/>
              <a:t> Professor of Ophthalmology </a:t>
            </a:r>
          </a:p>
          <a:p>
            <a:pPr>
              <a:lnSpc>
                <a:spcPct val="150000"/>
              </a:lnSpc>
            </a:pPr>
            <a:r>
              <a:rPr lang="en-US" sz="2000" dirty="0"/>
              <a:t>jdunaief@pennmedicine.upenn.edu</a:t>
            </a:r>
          </a:p>
        </p:txBody>
      </p:sp>
      <p:pic>
        <p:nvPicPr>
          <p:cNvPr id="3" name="Picture 2" descr="A picture containing person, person, wall, wearing&#10;&#10;Description automatically generated">
            <a:extLst>
              <a:ext uri="{FF2B5EF4-FFF2-40B4-BE49-F238E27FC236}">
                <a16:creationId xmlns:a16="http://schemas.microsoft.com/office/drawing/2014/main" id="{0E660E65-D88C-4286-A755-652A2C69E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716876"/>
            <a:ext cx="2232212" cy="2999535"/>
          </a:xfrm>
          <a:prstGeom prst="rect">
            <a:avLst/>
          </a:prstGeom>
        </p:spPr>
      </p:pic>
    </p:spTree>
    <p:extLst>
      <p:ext uri="{BB962C8B-B14F-4D97-AF65-F5344CB8AC3E}">
        <p14:creationId xmlns:p14="http://schemas.microsoft.com/office/powerpoint/2010/main" val="2394748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6B305884-4A93-418B-8341-F5FAD29285E0}"/>
              </a:ext>
            </a:extLst>
          </p:cNvPr>
          <p:cNvSpPr>
            <a:spLocks noGrp="1" noChangeArrowheads="1"/>
          </p:cNvSpPr>
          <p:nvPr>
            <p:ph type="title"/>
          </p:nvPr>
        </p:nvSpPr>
        <p:spPr>
          <a:xfrm>
            <a:off x="50969" y="228600"/>
            <a:ext cx="9042057" cy="857250"/>
          </a:xfrm>
        </p:spPr>
        <p:txBody>
          <a:bodyPr/>
          <a:lstStyle/>
          <a:p>
            <a:pPr eaLnBrk="1" hangingPunct="1">
              <a:defRPr/>
            </a:pPr>
            <a:r>
              <a:rPr lang="en-US" dirty="0"/>
              <a:t>Post 3</a:t>
            </a:r>
            <a:r>
              <a:rPr lang="en-US" baseline="30000" dirty="0"/>
              <a:t>rd</a:t>
            </a:r>
            <a:r>
              <a:rPr lang="en-US" dirty="0"/>
              <a:t> year Fellowships in Ophthalmology</a:t>
            </a:r>
          </a:p>
        </p:txBody>
      </p:sp>
      <p:sp>
        <p:nvSpPr>
          <p:cNvPr id="6147" name="Rectangle 3">
            <a:extLst>
              <a:ext uri="{FF2B5EF4-FFF2-40B4-BE49-F238E27FC236}">
                <a16:creationId xmlns:a16="http://schemas.microsoft.com/office/drawing/2014/main" id="{75DC2410-3BE9-4950-95E6-5A48843DA5C9}"/>
              </a:ext>
            </a:extLst>
          </p:cNvPr>
          <p:cNvSpPr>
            <a:spLocks noGrp="1" noChangeArrowheads="1"/>
          </p:cNvSpPr>
          <p:nvPr>
            <p:ph type="body" idx="1"/>
          </p:nvPr>
        </p:nvSpPr>
        <p:spPr>
          <a:xfrm>
            <a:off x="376880" y="1219200"/>
            <a:ext cx="8390237" cy="4171950"/>
          </a:xfrm>
        </p:spPr>
        <p:txBody>
          <a:bodyPr/>
          <a:lstStyle/>
          <a:p>
            <a:pPr eaLnBrk="1" hangingPunct="1">
              <a:lnSpc>
                <a:spcPct val="150000"/>
              </a:lnSpc>
            </a:pPr>
            <a:r>
              <a:rPr lang="en-US" altLang="en-US" dirty="0"/>
              <a:t>Scholarly Pursuit in 4</a:t>
            </a:r>
            <a:r>
              <a:rPr lang="en-US" altLang="en-US" baseline="30000" dirty="0"/>
              <a:t>th</a:t>
            </a:r>
            <a:r>
              <a:rPr lang="en-US" altLang="en-US" dirty="0"/>
              <a:t> year or year out after 3</a:t>
            </a:r>
            <a:r>
              <a:rPr lang="en-US" altLang="en-US" baseline="30000" dirty="0"/>
              <a:t>rd</a:t>
            </a:r>
            <a:r>
              <a:rPr lang="en-US" altLang="en-US" dirty="0"/>
              <a:t> year</a:t>
            </a:r>
          </a:p>
          <a:p>
            <a:pPr eaLnBrk="1" hangingPunct="1">
              <a:lnSpc>
                <a:spcPct val="150000"/>
              </a:lnSpc>
            </a:pPr>
            <a:r>
              <a:rPr lang="en-US" altLang="en-US" dirty="0"/>
              <a:t>Basic, translational, or clinical science research</a:t>
            </a:r>
          </a:p>
          <a:p>
            <a:pPr eaLnBrk="1" hangingPunct="1"/>
            <a:r>
              <a:rPr lang="en-US" altLang="en-US" dirty="0"/>
              <a:t>Funding through Jeffrey W. Berger Foundation, Research to Prevent Blindness (RPB), or individual Principal Investigators</a:t>
            </a:r>
          </a:p>
          <a:p>
            <a:pPr eaLnBrk="1" hangingPunct="1"/>
            <a:r>
              <a:rPr lang="en-US" altLang="en-US" dirty="0"/>
              <a:t>Visiting research fellowship available at Hadassah Hospital, Jerusalem for year out after 3</a:t>
            </a:r>
            <a:r>
              <a:rPr lang="en-US" altLang="en-US" baseline="30000" dirty="0"/>
              <a:t>rd</a:t>
            </a:r>
            <a:r>
              <a:rPr lang="en-US" altLang="en-US" dirty="0"/>
              <a:t> year.</a:t>
            </a:r>
          </a:p>
          <a:p>
            <a:pPr eaLnBrk="1" hangingPunct="1"/>
            <a:r>
              <a:rPr lang="en-US" altLang="en-US" dirty="0"/>
              <a:t>For basic/translational research: jdunaief@pennmedicine.upenn.edu or dunaieflab.org</a:t>
            </a:r>
          </a:p>
          <a:p>
            <a:pPr eaLnBrk="1" hangingPunct="1">
              <a:lnSpc>
                <a:spcPct val="150000"/>
              </a:lnSpc>
            </a:pPr>
            <a:r>
              <a:rPr lang="en-US" altLang="en-US" dirty="0"/>
              <a:t>For Clinical research: Prithvi.Sankar@pennmedicine.upenn.edu</a:t>
            </a:r>
          </a:p>
          <a:p>
            <a:pPr eaLnBrk="1" hangingPunct="1"/>
            <a:r>
              <a:rPr lang="en-US" altLang="en-US" dirty="0"/>
              <a:t>Deadline for most awards is Dec 1. For Hadassah opportunity, deadline is </a:t>
            </a:r>
            <a:r>
              <a:rPr lang="en-US" altLang="en-US" b="1" dirty="0"/>
              <a:t>Oct 15</a:t>
            </a:r>
            <a:r>
              <a:rPr lang="en-US" altLang="en-US"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510F7BE-C16E-4159-820A-C4429DFAC7D4}"/>
              </a:ext>
            </a:extLst>
          </p:cNvPr>
          <p:cNvSpPr>
            <a:spLocks noGrp="1"/>
          </p:cNvSpPr>
          <p:nvPr>
            <p:ph type="title"/>
          </p:nvPr>
        </p:nvSpPr>
        <p:spPr>
          <a:xfrm>
            <a:off x="1066800" y="751284"/>
            <a:ext cx="7543800" cy="1073944"/>
          </a:xfrm>
        </p:spPr>
        <p:txBody>
          <a:bodyPr>
            <a:normAutofit/>
          </a:bodyPr>
          <a:lstStyle/>
          <a:p>
            <a:r>
              <a:rPr lang="en-US" dirty="0">
                <a:solidFill>
                  <a:srgbClr val="A70000"/>
                </a:solidFill>
              </a:rPr>
              <a:t>Sarnoff Cardiovascular :</a:t>
            </a:r>
          </a:p>
        </p:txBody>
      </p:sp>
      <p:pic>
        <p:nvPicPr>
          <p:cNvPr id="5" name="Picture 2" descr="Megan Burke, MD">
            <a:extLst>
              <a:ext uri="{FF2B5EF4-FFF2-40B4-BE49-F238E27FC236}">
                <a16:creationId xmlns:a16="http://schemas.microsoft.com/office/drawing/2014/main" id="{995FC578-4B8A-4CEC-B9AE-241680819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618534"/>
            <a:ext cx="2077519" cy="279166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B5DC8415-00F5-40BC-BEF2-F1D6C7B3A0B0}"/>
              </a:ext>
            </a:extLst>
          </p:cNvPr>
          <p:cNvSpPr txBox="1">
            <a:spLocks/>
          </p:cNvSpPr>
          <p:nvPr/>
        </p:nvSpPr>
        <p:spPr bwMode="auto">
          <a:xfrm>
            <a:off x="3161907" y="28575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8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sz="2000"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8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8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r>
              <a:rPr lang="en-US" dirty="0"/>
              <a:t>Fellow in Cardiology</a:t>
            </a:r>
          </a:p>
          <a:p>
            <a:pPr>
              <a:lnSpc>
                <a:spcPct val="150000"/>
              </a:lnSpc>
              <a:buClr>
                <a:srgbClr val="93A299"/>
              </a:buClr>
            </a:pPr>
            <a:r>
              <a:rPr lang="en-US" sz="2000" dirty="0">
                <a:solidFill>
                  <a:srgbClr val="292934"/>
                </a:solidFill>
              </a:rPr>
              <a:t>Megan.Burke2@pennmedicine.upenn.edu </a:t>
            </a:r>
            <a:endParaRPr lang="en-US" dirty="0"/>
          </a:p>
        </p:txBody>
      </p:sp>
      <p:sp>
        <p:nvSpPr>
          <p:cNvPr id="8" name="Title 1">
            <a:extLst>
              <a:ext uri="{FF2B5EF4-FFF2-40B4-BE49-F238E27FC236}">
                <a16:creationId xmlns:a16="http://schemas.microsoft.com/office/drawing/2014/main" id="{9FE35741-D122-4D43-BBA9-F7A3D51439A3}"/>
              </a:ext>
            </a:extLst>
          </p:cNvPr>
          <p:cNvSpPr txBox="1">
            <a:spLocks/>
          </p:cNvSpPr>
          <p:nvPr/>
        </p:nvSpPr>
        <p:spPr>
          <a:xfrm>
            <a:off x="1066800" y="1364456"/>
            <a:ext cx="7543800" cy="1073944"/>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dirty="0">
                <a:solidFill>
                  <a:srgbClr val="A70000"/>
                </a:solidFill>
              </a:rPr>
              <a:t>Megan Burke, MD</a:t>
            </a:r>
          </a:p>
        </p:txBody>
      </p:sp>
    </p:spTree>
    <p:extLst>
      <p:ext uri="{BB962C8B-B14F-4D97-AF65-F5344CB8AC3E}">
        <p14:creationId xmlns:p14="http://schemas.microsoft.com/office/powerpoint/2010/main" val="293276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350F3C1D-6CAE-B340-8832-D456C94F9308}"/>
              </a:ext>
            </a:extLst>
          </p:cNvPr>
          <p:cNvSpPr>
            <a:spLocks noGrp="1" noChangeArrowheads="1"/>
          </p:cNvSpPr>
          <p:nvPr>
            <p:ph type="title"/>
          </p:nvPr>
        </p:nvSpPr>
        <p:spPr>
          <a:xfrm>
            <a:off x="1974850" y="274638"/>
            <a:ext cx="6711950" cy="1143000"/>
          </a:xfrm>
        </p:spPr>
        <p:txBody>
          <a:bodyPr lIns="90488" tIns="44450" rIns="90488" bIns="44450"/>
          <a:lstStyle/>
          <a:p>
            <a:pPr eaLnBrk="1" fontAlgn="auto" hangingPunct="1">
              <a:spcAft>
                <a:spcPts val="0"/>
              </a:spcAft>
              <a:defRPr/>
            </a:pPr>
            <a:r>
              <a:rPr lang="en-US" sz="4800"/>
              <a:t>    </a:t>
            </a:r>
            <a:r>
              <a:rPr lang="en-US" sz="4800">
                <a:latin typeface="Aharoni" pitchFamily="2" charset="-79"/>
                <a:cs typeface="Aharoni" pitchFamily="2" charset="-79"/>
              </a:rPr>
              <a:t>Sarnoff Fellowship</a:t>
            </a:r>
          </a:p>
        </p:txBody>
      </p:sp>
      <p:sp>
        <p:nvSpPr>
          <p:cNvPr id="37890" name="Rectangle 2">
            <a:extLst>
              <a:ext uri="{FF2B5EF4-FFF2-40B4-BE49-F238E27FC236}">
                <a16:creationId xmlns:a16="http://schemas.microsoft.com/office/drawing/2014/main" id="{7659C064-1EE0-3547-9478-B20275E61853}"/>
              </a:ext>
            </a:extLst>
          </p:cNvPr>
          <p:cNvSpPr>
            <a:spLocks noGrp="1" noChangeArrowheads="1"/>
          </p:cNvSpPr>
          <p:nvPr>
            <p:ph type="body" sz="half" idx="1"/>
          </p:nvPr>
        </p:nvSpPr>
        <p:spPr>
          <a:xfrm>
            <a:off x="838200" y="1981200"/>
            <a:ext cx="7848600" cy="4267200"/>
          </a:xfrm>
        </p:spPr>
        <p:txBody>
          <a:bodyPr lIns="90488" tIns="44450" rIns="90488" bIns="44450" rtlCol="0">
            <a:normAutofit fontScale="92500" lnSpcReduction="20000"/>
          </a:bodyPr>
          <a:lstStyle/>
          <a:p>
            <a:pPr marL="274320" indent="-274320" eaLnBrk="1" fontAlgn="auto" hangingPunct="1">
              <a:spcBef>
                <a:spcPts val="580"/>
              </a:spcBef>
              <a:spcAft>
                <a:spcPts val="0"/>
              </a:spcAft>
              <a:buClr>
                <a:schemeClr val="tx1"/>
              </a:buClr>
              <a:buSzPct val="150000"/>
              <a:buFontTx/>
              <a:buChar char="•"/>
              <a:defRPr/>
            </a:pPr>
            <a:endParaRPr lang="en-US" sz="2400" dirty="0">
              <a:latin typeface="Aharoni" pitchFamily="2" charset="-79"/>
              <a:cs typeface="Aharoni" pitchFamily="2" charset="-79"/>
            </a:endParaRPr>
          </a:p>
          <a:p>
            <a:pPr marL="274320" indent="-274320" eaLnBrk="1" fontAlgn="auto" hangingPunct="1">
              <a:spcBef>
                <a:spcPts val="580"/>
              </a:spcBef>
              <a:spcAft>
                <a:spcPts val="0"/>
              </a:spcAft>
              <a:buClr>
                <a:schemeClr val="tx1"/>
              </a:buClr>
              <a:buSzPct val="150000"/>
              <a:buFontTx/>
              <a:buChar char="•"/>
              <a:defRPr/>
            </a:pPr>
            <a:endParaRPr lang="en-US" sz="2400" dirty="0">
              <a:latin typeface="Aharoni" pitchFamily="2" charset="-79"/>
              <a:cs typeface="Aharoni" pitchFamily="2" charset="-79"/>
            </a:endParaRPr>
          </a:p>
          <a:p>
            <a:pPr marL="274320" indent="-274320" eaLnBrk="1" fontAlgn="auto" hangingPunct="1">
              <a:spcBef>
                <a:spcPts val="580"/>
              </a:spcBef>
              <a:spcAft>
                <a:spcPts val="0"/>
              </a:spcAft>
              <a:buClr>
                <a:schemeClr val="tx1"/>
              </a:buClr>
              <a:buSzPct val="150000"/>
              <a:buFontTx/>
              <a:buChar char="•"/>
              <a:defRPr/>
            </a:pPr>
            <a:endParaRPr lang="en-US" sz="2400" dirty="0">
              <a:latin typeface="Aharoni" pitchFamily="2" charset="-79"/>
              <a:cs typeface="Aharoni" pitchFamily="2" charset="-79"/>
            </a:endParaRPr>
          </a:p>
          <a:p>
            <a:pPr marL="274320" indent="-274320" eaLnBrk="1" fontAlgn="auto" hangingPunct="1">
              <a:spcBef>
                <a:spcPts val="580"/>
              </a:spcBef>
              <a:spcAft>
                <a:spcPts val="0"/>
              </a:spcAft>
              <a:buClr>
                <a:schemeClr val="tx1"/>
              </a:buClr>
              <a:buSzPct val="150000"/>
              <a:buFontTx/>
              <a:buChar char="•"/>
              <a:defRPr/>
            </a:pPr>
            <a:endParaRPr lang="en-US" sz="2400" dirty="0">
              <a:latin typeface="Aharoni" pitchFamily="2" charset="-79"/>
              <a:cs typeface="Aharoni" pitchFamily="2" charset="-79"/>
            </a:endParaRPr>
          </a:p>
          <a:p>
            <a:pPr marL="274320" indent="-274320" eaLnBrk="1" fontAlgn="auto" hangingPunct="1">
              <a:spcBef>
                <a:spcPts val="580"/>
              </a:spcBef>
              <a:spcAft>
                <a:spcPts val="0"/>
              </a:spcAft>
              <a:buClr>
                <a:schemeClr val="tx1"/>
              </a:buClr>
              <a:buSzPct val="150000"/>
              <a:buFontTx/>
              <a:buChar char="•"/>
              <a:defRPr/>
            </a:pPr>
            <a:endParaRPr lang="en-US" sz="2800" dirty="0">
              <a:latin typeface="Aharoni" pitchFamily="2" charset="-79"/>
              <a:cs typeface="Aharoni" pitchFamily="2" charset="-79"/>
            </a:endParaRPr>
          </a:p>
          <a:p>
            <a:pPr marL="274320" indent="-274320" eaLnBrk="1" fontAlgn="auto" hangingPunct="1">
              <a:spcBef>
                <a:spcPts val="580"/>
              </a:spcBef>
              <a:spcAft>
                <a:spcPts val="0"/>
              </a:spcAft>
              <a:buClr>
                <a:schemeClr val="tx1"/>
              </a:buClr>
              <a:buSzPct val="150000"/>
              <a:buFontTx/>
              <a:buChar char="•"/>
              <a:defRPr/>
            </a:pPr>
            <a:r>
              <a:rPr lang="en-US" sz="2800" b="1" dirty="0">
                <a:latin typeface="Corbel" pitchFamily="34" charset="0"/>
                <a:cs typeface="Aharoni" pitchFamily="2" charset="-79"/>
              </a:rPr>
              <a:t>Sarnoff Fellows spend a year conducting intensive work in a research laboratory</a:t>
            </a:r>
          </a:p>
          <a:p>
            <a:pPr marL="274320" indent="-274320" eaLnBrk="1" fontAlgn="auto" hangingPunct="1">
              <a:spcBef>
                <a:spcPts val="580"/>
              </a:spcBef>
              <a:spcAft>
                <a:spcPts val="0"/>
              </a:spcAft>
              <a:buClr>
                <a:schemeClr val="tx1"/>
              </a:buClr>
              <a:buSzPct val="150000"/>
              <a:buFont typeface="Wingdings 2"/>
              <a:buNone/>
              <a:defRPr/>
            </a:pPr>
            <a:endParaRPr lang="en-US" sz="2800" b="1" dirty="0">
              <a:latin typeface="Corbel" pitchFamily="34" charset="0"/>
              <a:cs typeface="Aharoni" pitchFamily="2" charset="-79"/>
            </a:endParaRPr>
          </a:p>
          <a:p>
            <a:pPr marL="274320" indent="-274320" eaLnBrk="1" fontAlgn="auto" hangingPunct="1">
              <a:spcBef>
                <a:spcPts val="580"/>
              </a:spcBef>
              <a:spcAft>
                <a:spcPts val="0"/>
              </a:spcAft>
              <a:buClr>
                <a:schemeClr val="tx1"/>
              </a:buClr>
              <a:buSzPct val="150000"/>
              <a:buFontTx/>
              <a:buChar char="•"/>
              <a:defRPr/>
            </a:pPr>
            <a:r>
              <a:rPr lang="en-US" sz="2800" b="1" dirty="0">
                <a:latin typeface="Corbel" pitchFamily="34" charset="0"/>
                <a:cs typeface="Aharoni" pitchFamily="2" charset="-79"/>
              </a:rPr>
              <a:t>Although applicants may have prior research experience, applications are also encouraged from students without extensive prior research experience</a:t>
            </a:r>
          </a:p>
          <a:p>
            <a:pPr marL="274320" indent="-274320" eaLnBrk="1" fontAlgn="auto" hangingPunct="1">
              <a:spcBef>
                <a:spcPts val="580"/>
              </a:spcBef>
              <a:spcAft>
                <a:spcPts val="0"/>
              </a:spcAft>
              <a:buClr>
                <a:schemeClr val="tx1"/>
              </a:buClr>
              <a:buSzPct val="150000"/>
              <a:buFont typeface="Wingdings 2"/>
              <a:buNone/>
              <a:defRPr/>
            </a:pPr>
            <a:endParaRPr lang="en-US" sz="2800" dirty="0">
              <a:latin typeface="Aharoni" pitchFamily="2" charset="-79"/>
              <a:cs typeface="Aharoni" pitchFamily="2" charset="-79"/>
            </a:endParaRPr>
          </a:p>
          <a:p>
            <a:pPr marL="274320" indent="-274320" eaLnBrk="1" fontAlgn="auto" hangingPunct="1">
              <a:spcBef>
                <a:spcPts val="580"/>
              </a:spcBef>
              <a:spcAft>
                <a:spcPts val="0"/>
              </a:spcAft>
              <a:buClr>
                <a:schemeClr val="tx1"/>
              </a:buClr>
              <a:buSzPct val="150000"/>
              <a:buFont typeface="Wingdings 2"/>
              <a:buNone/>
              <a:defRPr/>
            </a:pPr>
            <a:endParaRPr lang="en-US" sz="2800" dirty="0">
              <a:latin typeface="Aharoni" pitchFamily="2" charset="-79"/>
              <a:cs typeface="Aharoni" pitchFamily="2" charset="-79"/>
            </a:endParaRPr>
          </a:p>
        </p:txBody>
      </p:sp>
      <p:pic>
        <p:nvPicPr>
          <p:cNvPr id="11268" name="Picture 5" descr="SarnoffLogoFINALlowres">
            <a:extLst>
              <a:ext uri="{FF2B5EF4-FFF2-40B4-BE49-F238E27FC236}">
                <a16:creationId xmlns:a16="http://schemas.microsoft.com/office/drawing/2014/main" id="{B2F98BFB-0761-9F46-B769-E4D662524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90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C:\Users\Dana\Downloads\jg pic1.JPG">
            <a:extLst>
              <a:ext uri="{FF2B5EF4-FFF2-40B4-BE49-F238E27FC236}">
                <a16:creationId xmlns:a16="http://schemas.microsoft.com/office/drawing/2014/main" id="{1DD8680F-1B97-D044-92A4-6776719EC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24000"/>
            <a:ext cx="268446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a:extLst>
              <a:ext uri="{FF2B5EF4-FFF2-40B4-BE49-F238E27FC236}">
                <a16:creationId xmlns:a16="http://schemas.microsoft.com/office/drawing/2014/main" id="{25C4208A-BD6C-1540-AE59-F6A3D2F511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524000"/>
            <a:ext cx="274955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BEB71451-DD39-1944-A31D-2A37A05215C8}"/>
              </a:ext>
            </a:extLst>
          </p:cNvPr>
          <p:cNvSpPr>
            <a:spLocks noGrp="1" noChangeArrowheads="1"/>
          </p:cNvSpPr>
          <p:nvPr>
            <p:ph type="title"/>
          </p:nvPr>
        </p:nvSpPr>
        <p:spPr>
          <a:xfrm>
            <a:off x="1752600" y="685800"/>
            <a:ext cx="7010400" cy="990600"/>
          </a:xfrm>
        </p:spPr>
        <p:txBody>
          <a:bodyPr lIns="90488" tIns="44450" rIns="90488" bIns="44450"/>
          <a:lstStyle/>
          <a:p>
            <a:pPr eaLnBrk="1" fontAlgn="auto" hangingPunct="1">
              <a:spcAft>
                <a:spcPts val="0"/>
              </a:spcAft>
              <a:defRPr/>
            </a:pPr>
            <a:r>
              <a:rPr lang="en-US" sz="4800" dirty="0"/>
              <a:t>  Sarnoff Benefits</a:t>
            </a:r>
          </a:p>
        </p:txBody>
      </p:sp>
      <p:sp>
        <p:nvSpPr>
          <p:cNvPr id="17411" name="Rectangle 2">
            <a:extLst>
              <a:ext uri="{FF2B5EF4-FFF2-40B4-BE49-F238E27FC236}">
                <a16:creationId xmlns:a16="http://schemas.microsoft.com/office/drawing/2014/main" id="{62147938-3657-1B42-93C1-AE4221D7B749}"/>
              </a:ext>
            </a:extLst>
          </p:cNvPr>
          <p:cNvSpPr>
            <a:spLocks noGrp="1" noChangeArrowheads="1"/>
          </p:cNvSpPr>
          <p:nvPr>
            <p:ph type="body" sz="half" idx="1"/>
          </p:nvPr>
        </p:nvSpPr>
        <p:spPr>
          <a:xfrm>
            <a:off x="609600" y="1447800"/>
            <a:ext cx="7848600" cy="4191000"/>
          </a:xfrm>
        </p:spPr>
        <p:txBody>
          <a:bodyPr lIns="90488" tIns="44450" rIns="90488" bIns="44450">
            <a:normAutofit fontScale="70000" lnSpcReduction="20000"/>
          </a:bodyPr>
          <a:lstStyle/>
          <a:p>
            <a:pPr marL="365760" indent="-256032" eaLnBrk="1" fontAlgn="auto" hangingPunct="1">
              <a:spcAft>
                <a:spcPts val="0"/>
              </a:spcAft>
              <a:buClr>
                <a:schemeClr val="tx2"/>
              </a:buClr>
              <a:buSzPct val="150000"/>
              <a:buFont typeface="Wingdings 3"/>
              <a:buChar char=""/>
              <a:defRPr/>
            </a:pPr>
            <a:r>
              <a:rPr lang="en-US" sz="4000" b="1" dirty="0">
                <a:latin typeface="Corbel" pitchFamily="34" charset="0"/>
              </a:rPr>
              <a:t>Annual stipend - $35,000</a:t>
            </a:r>
          </a:p>
          <a:p>
            <a:pPr marL="365760" indent="-256032" eaLnBrk="1" fontAlgn="auto" hangingPunct="1">
              <a:spcAft>
                <a:spcPts val="0"/>
              </a:spcAft>
              <a:buClr>
                <a:schemeClr val="tx2"/>
              </a:buClr>
              <a:buSzPct val="150000"/>
              <a:buFont typeface="Wingdings 2" pitchFamily="18" charset="2"/>
              <a:buNone/>
              <a:defRPr/>
            </a:pPr>
            <a:endParaRPr lang="en-US" sz="4000" b="1" dirty="0">
              <a:latin typeface="Corbel" pitchFamily="34" charset="0"/>
            </a:endParaRPr>
          </a:p>
          <a:p>
            <a:pPr marL="365760" indent="-256032" eaLnBrk="1" fontAlgn="auto" hangingPunct="1">
              <a:spcAft>
                <a:spcPts val="0"/>
              </a:spcAft>
              <a:buClr>
                <a:schemeClr val="tx2"/>
              </a:buClr>
              <a:buSzPct val="150000"/>
              <a:buFont typeface="Wingdings 3"/>
              <a:buChar char=""/>
              <a:defRPr/>
            </a:pPr>
            <a:r>
              <a:rPr lang="en-US" sz="4000" b="1" dirty="0">
                <a:latin typeface="Corbel" pitchFamily="34" charset="0"/>
              </a:rPr>
              <a:t>Fellowship Allowance - $8,000</a:t>
            </a:r>
          </a:p>
          <a:p>
            <a:pPr marL="365760" indent="-256032" eaLnBrk="1" fontAlgn="auto" hangingPunct="1">
              <a:spcAft>
                <a:spcPts val="0"/>
              </a:spcAft>
              <a:buClr>
                <a:schemeClr val="tx2"/>
              </a:buClr>
              <a:buSzPct val="150000"/>
              <a:buFont typeface="Wingdings 3"/>
              <a:buChar char=""/>
              <a:defRPr/>
            </a:pPr>
            <a:endParaRPr lang="en-US" sz="4000" b="1" dirty="0">
              <a:latin typeface="Corbel" pitchFamily="34" charset="0"/>
            </a:endParaRPr>
          </a:p>
          <a:p>
            <a:pPr eaLnBrk="1" hangingPunct="1">
              <a:buClr>
                <a:schemeClr val="tx2"/>
              </a:buClr>
              <a:buSzPct val="150000"/>
            </a:pPr>
            <a:r>
              <a:rPr lang="en-US" altLang="en-US" sz="4000" b="1" dirty="0">
                <a:latin typeface="Corbel" panose="020B0503020204020204" pitchFamily="34" charset="0"/>
              </a:rPr>
              <a:t>Financial support to attend the Annual Scientific Meeting and the AHA Scientific Sessions</a:t>
            </a:r>
          </a:p>
          <a:p>
            <a:pPr eaLnBrk="1" hangingPunct="1">
              <a:buClr>
                <a:schemeClr val="tx2"/>
              </a:buClr>
              <a:buSzPct val="150000"/>
              <a:buFont typeface="Wingdings 2" pitchFamily="2" charset="2"/>
              <a:buNone/>
            </a:pPr>
            <a:endParaRPr lang="en-US" altLang="en-US" sz="3200" b="1" dirty="0">
              <a:latin typeface="Corbel" panose="020B0503020204020204" pitchFamily="34" charset="0"/>
            </a:endParaRPr>
          </a:p>
          <a:p>
            <a:pPr eaLnBrk="1" hangingPunct="1">
              <a:buClr>
                <a:schemeClr val="tx2"/>
              </a:buClr>
              <a:buSzPct val="150000"/>
            </a:pPr>
            <a:r>
              <a:rPr lang="en-US" altLang="en-US" sz="4000" b="1" dirty="0">
                <a:latin typeface="Corbel" panose="020B0503020204020204" pitchFamily="34" charset="0"/>
              </a:rPr>
              <a:t>Additional funds to present research at up to two national conferences </a:t>
            </a:r>
            <a:endParaRPr lang="en-US" altLang="en-US" sz="4800" b="1" dirty="0">
              <a:latin typeface="Corbel" panose="020B0503020204020204" pitchFamily="34" charset="0"/>
            </a:endParaRPr>
          </a:p>
          <a:p>
            <a:pPr marL="365760" indent="-256032" eaLnBrk="1" fontAlgn="auto" hangingPunct="1">
              <a:spcAft>
                <a:spcPts val="0"/>
              </a:spcAft>
              <a:buClr>
                <a:schemeClr val="tx2"/>
              </a:buClr>
              <a:buSzPct val="150000"/>
              <a:buFont typeface="Arial" pitchFamily="34" charset="0"/>
              <a:buNone/>
              <a:defRPr/>
            </a:pPr>
            <a:endParaRPr lang="en-US" sz="4000" dirty="0"/>
          </a:p>
        </p:txBody>
      </p:sp>
      <p:pic>
        <p:nvPicPr>
          <p:cNvPr id="20484" name="Picture 5" descr="SarnoffLogoFINALlowres">
            <a:extLst>
              <a:ext uri="{FF2B5EF4-FFF2-40B4-BE49-F238E27FC236}">
                <a16:creationId xmlns:a16="http://schemas.microsoft.com/office/drawing/2014/main" id="{EE3FAA51-90A5-FB46-94B1-0DAD44209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812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a:extLst>
              <a:ext uri="{FF2B5EF4-FFF2-40B4-BE49-F238E27FC236}">
                <a16:creationId xmlns:a16="http://schemas.microsoft.com/office/drawing/2014/main" id="{C7703A51-1E47-8D47-99FF-1FFD15FD87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5215255"/>
            <a:ext cx="207645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a:extLst>
              <a:ext uri="{FF2B5EF4-FFF2-40B4-BE49-F238E27FC236}">
                <a16:creationId xmlns:a16="http://schemas.microsoft.com/office/drawing/2014/main" id="{42C63615-BE8D-6A4B-AD50-F1DC71595950}"/>
              </a:ext>
            </a:extLst>
          </p:cNvPr>
          <p:cNvSpPr>
            <a:spLocks noChangeArrowheads="1"/>
          </p:cNvSpPr>
          <p:nvPr/>
        </p:nvSpPr>
        <p:spPr bwMode="auto">
          <a:xfrm>
            <a:off x="914400" y="1447800"/>
            <a:ext cx="784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20000"/>
              </a:spcBef>
              <a:buClr>
                <a:schemeClr val="tx2"/>
              </a:buClr>
              <a:buSzPct val="150000"/>
              <a:buFont typeface="Arial" panose="020B0604020202020204" pitchFamily="34" charset="0"/>
              <a:buChar char="•"/>
            </a:pPr>
            <a:r>
              <a:rPr lang="en-US" altLang="en-US" sz="3800" b="1">
                <a:latin typeface="Corbel" panose="020B0503020204020204" pitchFamily="34" charset="0"/>
              </a:rPr>
              <a:t>Personal Statement</a:t>
            </a:r>
          </a:p>
          <a:p>
            <a:pPr>
              <a:spcBef>
                <a:spcPct val="20000"/>
              </a:spcBef>
              <a:buClr>
                <a:schemeClr val="tx2"/>
              </a:buClr>
              <a:buSzPct val="150000"/>
              <a:buFont typeface="Arial" panose="020B0604020202020204" pitchFamily="34" charset="0"/>
              <a:buChar char="•"/>
            </a:pPr>
            <a:r>
              <a:rPr lang="en-US" altLang="en-US" sz="3800" b="1">
                <a:latin typeface="Corbel" panose="020B0503020204020204" pitchFamily="34" charset="0"/>
              </a:rPr>
              <a:t>Essay</a:t>
            </a:r>
          </a:p>
          <a:p>
            <a:pPr>
              <a:spcBef>
                <a:spcPct val="20000"/>
              </a:spcBef>
              <a:buClr>
                <a:schemeClr val="tx2"/>
              </a:buClr>
              <a:buSzPct val="150000"/>
              <a:buFont typeface="Arial" panose="020B0604020202020204" pitchFamily="34" charset="0"/>
              <a:buChar char="•"/>
            </a:pPr>
            <a:r>
              <a:rPr lang="en-US" altLang="en-US" sz="3800" b="1">
                <a:latin typeface="Corbel" panose="020B0503020204020204" pitchFamily="34" charset="0"/>
              </a:rPr>
              <a:t>Curriculum Vitae</a:t>
            </a:r>
          </a:p>
          <a:p>
            <a:pPr>
              <a:spcBef>
                <a:spcPct val="20000"/>
              </a:spcBef>
              <a:buClr>
                <a:schemeClr val="tx2"/>
              </a:buClr>
              <a:buSzPct val="150000"/>
              <a:buFont typeface="Arial" panose="020B0604020202020204" pitchFamily="34" charset="0"/>
              <a:buChar char="•"/>
            </a:pPr>
            <a:r>
              <a:rPr lang="en-US" altLang="en-US" sz="3800" b="1">
                <a:latin typeface="Corbel" panose="020B0503020204020204" pitchFamily="34" charset="0"/>
              </a:rPr>
              <a:t>Transcript</a:t>
            </a:r>
          </a:p>
          <a:p>
            <a:pPr>
              <a:spcBef>
                <a:spcPct val="20000"/>
              </a:spcBef>
              <a:buClr>
                <a:schemeClr val="tx2"/>
              </a:buClr>
              <a:buSzPct val="150000"/>
              <a:buFont typeface="Arial" panose="020B0604020202020204" pitchFamily="34" charset="0"/>
              <a:buChar char="•"/>
            </a:pPr>
            <a:r>
              <a:rPr lang="en-US" altLang="en-US" sz="3800" b="1">
                <a:latin typeface="Corbel" panose="020B0503020204020204" pitchFamily="34" charset="0"/>
              </a:rPr>
              <a:t>Sponsor’s Endorsement</a:t>
            </a:r>
            <a:r>
              <a:rPr lang="en-US" altLang="en-US" sz="3600" b="1">
                <a:latin typeface="Corbel" panose="020B0503020204020204" pitchFamily="34" charset="0"/>
              </a:rPr>
              <a:t> </a:t>
            </a:r>
          </a:p>
          <a:p>
            <a:pPr lvl="1">
              <a:spcBef>
                <a:spcPct val="20000"/>
              </a:spcBef>
              <a:buClr>
                <a:schemeClr val="tx2"/>
              </a:buClr>
              <a:buSzPct val="150000"/>
              <a:buFont typeface="Arial" panose="020B0604020202020204" pitchFamily="34" charset="0"/>
              <a:buNone/>
            </a:pPr>
            <a:r>
              <a:rPr lang="en-US" altLang="en-US" sz="2400" b="1" i="1">
                <a:latin typeface="Corbel" panose="020B0503020204020204" pitchFamily="34" charset="0"/>
              </a:rPr>
              <a:t>(Member of applicant’s medical school faculty)</a:t>
            </a:r>
            <a:endParaRPr lang="en-US" altLang="en-US" sz="2800" b="1" i="1">
              <a:latin typeface="Corbel" panose="020B0503020204020204" pitchFamily="34" charset="0"/>
            </a:endParaRPr>
          </a:p>
          <a:p>
            <a:pPr>
              <a:spcBef>
                <a:spcPct val="20000"/>
              </a:spcBef>
              <a:buClr>
                <a:schemeClr val="tx2"/>
              </a:buClr>
              <a:buSzPct val="150000"/>
              <a:buFont typeface="Arial" panose="020B0604020202020204" pitchFamily="34" charset="0"/>
              <a:buChar char="•"/>
            </a:pPr>
            <a:r>
              <a:rPr lang="en-US" altLang="en-US" sz="3800" b="1">
                <a:latin typeface="Corbel" panose="020B0503020204020204" pitchFamily="34" charset="0"/>
              </a:rPr>
              <a:t>Letters of Recommendation</a:t>
            </a:r>
            <a:endParaRPr lang="en-US" altLang="en-US" sz="3600" b="1">
              <a:latin typeface="Corbel" panose="020B0503020204020204" pitchFamily="34" charset="0"/>
            </a:endParaRPr>
          </a:p>
        </p:txBody>
      </p:sp>
      <p:sp>
        <p:nvSpPr>
          <p:cNvPr id="24579" name="Rectangle 1027">
            <a:extLst>
              <a:ext uri="{FF2B5EF4-FFF2-40B4-BE49-F238E27FC236}">
                <a16:creationId xmlns:a16="http://schemas.microsoft.com/office/drawing/2014/main" id="{3D45B1E0-0ECE-2347-98A8-75163C6DBF48}"/>
              </a:ext>
            </a:extLst>
          </p:cNvPr>
          <p:cNvSpPr>
            <a:spLocks noChangeArrowheads="1"/>
          </p:cNvSpPr>
          <p:nvPr/>
        </p:nvSpPr>
        <p:spPr bwMode="auto">
          <a:xfrm>
            <a:off x="2057400" y="22860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4000" b="1">
                <a:solidFill>
                  <a:schemeClr val="tx2"/>
                </a:solidFill>
                <a:latin typeface="Arial" panose="020B0604020202020204" pitchFamily="34" charset="0"/>
              </a:rPr>
              <a:t>Sarnoff Application</a:t>
            </a:r>
          </a:p>
        </p:txBody>
      </p:sp>
      <p:pic>
        <p:nvPicPr>
          <p:cNvPr id="24580" name="Picture 1029" descr="SarnoffLogoFINALlowres">
            <a:extLst>
              <a:ext uri="{FF2B5EF4-FFF2-40B4-BE49-F238E27FC236}">
                <a16:creationId xmlns:a16="http://schemas.microsoft.com/office/drawing/2014/main" id="{765291FD-7EE9-3646-9341-45F63733A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812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A86E9-7E75-294C-82DF-AC9F951B2687}"/>
              </a:ext>
            </a:extLst>
          </p:cNvPr>
          <p:cNvSpPr>
            <a:spLocks noGrp="1"/>
          </p:cNvSpPr>
          <p:nvPr>
            <p:ph type="title"/>
          </p:nvPr>
        </p:nvSpPr>
        <p:spPr>
          <a:xfrm>
            <a:off x="457200" y="457200"/>
            <a:ext cx="8229600" cy="990600"/>
          </a:xfrm>
        </p:spPr>
        <p:txBody>
          <a:bodyPr>
            <a:normAutofit/>
          </a:bodyPr>
          <a:lstStyle/>
          <a:p>
            <a:r>
              <a:rPr lang="en-US" sz="3200" b="1" dirty="0">
                <a:solidFill>
                  <a:srgbClr val="A70000"/>
                </a:solidFill>
              </a:rPr>
              <a:t>Tonight’s Session</a:t>
            </a:r>
          </a:p>
        </p:txBody>
      </p:sp>
      <p:sp>
        <p:nvSpPr>
          <p:cNvPr id="3" name="Content Placeholder 2">
            <a:extLst>
              <a:ext uri="{FF2B5EF4-FFF2-40B4-BE49-F238E27FC236}">
                <a16:creationId xmlns:a16="http://schemas.microsoft.com/office/drawing/2014/main" id="{307FEC3B-D2B6-6C4D-9EC3-369B9E14A424}"/>
              </a:ext>
            </a:extLst>
          </p:cNvPr>
          <p:cNvSpPr>
            <a:spLocks noGrp="1"/>
          </p:cNvSpPr>
          <p:nvPr>
            <p:ph idx="1"/>
          </p:nvPr>
        </p:nvSpPr>
        <p:spPr>
          <a:xfrm>
            <a:off x="457200" y="1295400"/>
            <a:ext cx="8229600" cy="4876800"/>
          </a:xfrm>
        </p:spPr>
        <p:txBody>
          <a:bodyPr/>
          <a:lstStyle/>
          <a:p>
            <a:pPr>
              <a:lnSpc>
                <a:spcPct val="150000"/>
              </a:lnSpc>
            </a:pPr>
            <a:r>
              <a:rPr lang="en-US" sz="2500" dirty="0"/>
              <a:t>Year out programs -  why consider doing one?</a:t>
            </a:r>
          </a:p>
          <a:p>
            <a:pPr>
              <a:lnSpc>
                <a:spcPct val="150000"/>
              </a:lnSpc>
            </a:pPr>
            <a:r>
              <a:rPr lang="en-US" sz="2500" dirty="0"/>
              <a:t>Where to find more information</a:t>
            </a:r>
          </a:p>
          <a:p>
            <a:r>
              <a:rPr lang="en-US" sz="2500" dirty="0"/>
              <a:t>Some great examples</a:t>
            </a:r>
          </a:p>
          <a:p>
            <a:pPr lvl="1">
              <a:buFont typeface="Courier New" panose="02070309020205020404" pitchFamily="49" charset="0"/>
              <a:buChar char="o"/>
            </a:pPr>
            <a:r>
              <a:rPr lang="en-US" dirty="0"/>
              <a:t>Center for Precision Medicine @ Penn</a:t>
            </a:r>
          </a:p>
          <a:p>
            <a:pPr lvl="1">
              <a:buFont typeface="Courier New" panose="02070309020205020404" pitchFamily="49" charset="0"/>
              <a:buChar char="o"/>
            </a:pPr>
            <a:r>
              <a:rPr lang="en-US" dirty="0"/>
              <a:t>NIDDK Medical Student Research Training Program @ Penn</a:t>
            </a:r>
          </a:p>
          <a:p>
            <a:pPr lvl="1">
              <a:buFont typeface="Courier New" panose="02070309020205020404" pitchFamily="49" charset="0"/>
              <a:buChar char="o"/>
            </a:pPr>
            <a:r>
              <a:rPr lang="en-US" dirty="0"/>
              <a:t>Pathology Fellowship @ Penn</a:t>
            </a:r>
          </a:p>
          <a:p>
            <a:pPr lvl="1">
              <a:buFont typeface="Courier New" panose="02070309020205020404" pitchFamily="49" charset="0"/>
              <a:buChar char="o"/>
            </a:pPr>
            <a:r>
              <a:rPr lang="en-US" dirty="0"/>
              <a:t>FOCUS in Women’s Health Research</a:t>
            </a:r>
          </a:p>
          <a:p>
            <a:pPr lvl="1">
              <a:buFont typeface="Courier New" panose="02070309020205020404" pitchFamily="49" charset="0"/>
              <a:buChar char="o"/>
            </a:pPr>
            <a:r>
              <a:rPr lang="en-US" dirty="0"/>
              <a:t>Jeffrey W. Berger Award Ophthalmology Research</a:t>
            </a:r>
          </a:p>
          <a:p>
            <a:pPr lvl="1">
              <a:buFont typeface="Courier New" panose="02070309020205020404" pitchFamily="49" charset="0"/>
              <a:buChar char="o"/>
            </a:pPr>
            <a:r>
              <a:rPr lang="en-US" dirty="0"/>
              <a:t>Sarnoff Cardiovascular Research Foundation</a:t>
            </a:r>
          </a:p>
          <a:p>
            <a:pPr>
              <a:lnSpc>
                <a:spcPct val="150000"/>
              </a:lnSpc>
            </a:pPr>
            <a:r>
              <a:rPr lang="en-US" sz="2500" dirty="0"/>
              <a:t>Student panel</a:t>
            </a:r>
          </a:p>
          <a:p>
            <a:pPr>
              <a:lnSpc>
                <a:spcPct val="150000"/>
              </a:lnSpc>
            </a:pPr>
            <a:r>
              <a:rPr lang="en-US" sz="2500" dirty="0"/>
              <a:t>Q&amp;A until we drop</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SarnoffLogoFINALlowres">
            <a:extLst>
              <a:ext uri="{FF2B5EF4-FFF2-40B4-BE49-F238E27FC236}">
                <a16:creationId xmlns:a16="http://schemas.microsoft.com/office/drawing/2014/main" id="{630626BB-5654-674A-9493-B442E9824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812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3">
            <a:extLst>
              <a:ext uri="{FF2B5EF4-FFF2-40B4-BE49-F238E27FC236}">
                <a16:creationId xmlns:a16="http://schemas.microsoft.com/office/drawing/2014/main" id="{BC91DC62-EA02-1646-9D2D-2D12A1E36A1A}"/>
              </a:ext>
            </a:extLst>
          </p:cNvPr>
          <p:cNvSpPr>
            <a:spLocks noGrp="1"/>
          </p:cNvSpPr>
          <p:nvPr>
            <p:ph type="title"/>
          </p:nvPr>
        </p:nvSpPr>
        <p:spPr/>
        <p:txBody>
          <a:bodyPr/>
          <a:lstStyle/>
          <a:p>
            <a:pPr eaLnBrk="1" fontAlgn="auto" hangingPunct="1">
              <a:spcAft>
                <a:spcPts val="0"/>
              </a:spcAft>
              <a:defRPr/>
            </a:pPr>
            <a:r>
              <a:rPr lang="en-US"/>
              <a:t>             The Sarnoff Advantage</a:t>
            </a:r>
          </a:p>
        </p:txBody>
      </p:sp>
      <p:sp>
        <p:nvSpPr>
          <p:cNvPr id="22532" name="Text Placeholder 4">
            <a:extLst>
              <a:ext uri="{FF2B5EF4-FFF2-40B4-BE49-F238E27FC236}">
                <a16:creationId xmlns:a16="http://schemas.microsoft.com/office/drawing/2014/main" id="{09F554CD-E9D2-C84E-A406-5872C948BAC3}"/>
              </a:ext>
            </a:extLst>
          </p:cNvPr>
          <p:cNvSpPr>
            <a:spLocks noGrp="1"/>
          </p:cNvSpPr>
          <p:nvPr>
            <p:ph type="body" sz="half" idx="1"/>
          </p:nvPr>
        </p:nvSpPr>
        <p:spPr>
          <a:xfrm>
            <a:off x="381000" y="1600200"/>
            <a:ext cx="8458200" cy="4495800"/>
          </a:xfrm>
        </p:spPr>
        <p:txBody>
          <a:bodyPr/>
          <a:lstStyle/>
          <a:p>
            <a:pPr eaLnBrk="1" hangingPunct="1">
              <a:buFont typeface="Arial" panose="020B0604020202020204" pitchFamily="34" charset="0"/>
              <a:buChar char="•"/>
            </a:pPr>
            <a:r>
              <a:rPr lang="en-US" altLang="en-US" b="1">
                <a:latin typeface="Corbel" panose="020B0503020204020204" pitchFamily="34" charset="0"/>
              </a:rPr>
              <a:t>Can conduct research any where in the US</a:t>
            </a:r>
          </a:p>
          <a:p>
            <a:pPr eaLnBrk="1" hangingPunct="1">
              <a:buFont typeface="Arial" panose="020B0604020202020204" pitchFamily="34" charset="0"/>
              <a:buChar char="•"/>
            </a:pPr>
            <a:r>
              <a:rPr lang="en-US" altLang="en-US" b="1">
                <a:latin typeface="Corbel" panose="020B0503020204020204" pitchFamily="34" charset="0"/>
              </a:rPr>
              <a:t>Lifelong Alumni support and offerings</a:t>
            </a:r>
          </a:p>
          <a:p>
            <a:pPr eaLnBrk="1" hangingPunct="1">
              <a:buFont typeface="Arial" panose="020B0604020202020204" pitchFamily="34" charset="0"/>
              <a:buChar char="•"/>
            </a:pPr>
            <a:r>
              <a:rPr lang="en-US" altLang="en-US" b="1">
                <a:latin typeface="Corbel" panose="020B0503020204020204" pitchFamily="34" charset="0"/>
              </a:rPr>
              <a:t>Lifelong mentoring by top physician scientists in the country</a:t>
            </a:r>
          </a:p>
          <a:p>
            <a:pPr eaLnBrk="1" hangingPunct="1">
              <a:buFont typeface="Arial" panose="020B0604020202020204" pitchFamily="34" charset="0"/>
              <a:buChar char="•"/>
            </a:pPr>
            <a:r>
              <a:rPr lang="en-US" altLang="en-US" b="1">
                <a:latin typeface="Corbel" panose="020B0503020204020204" pitchFamily="34" charset="0"/>
              </a:rPr>
              <a:t>Large Alumni Network</a:t>
            </a:r>
          </a:p>
          <a:p>
            <a:pPr eaLnBrk="1" hangingPunct="1">
              <a:buFont typeface="Arial" panose="020B0604020202020204" pitchFamily="34" charset="0"/>
              <a:buNone/>
            </a:pPr>
            <a:endParaRPr lang="en-US" altLang="en-US" b="1">
              <a:latin typeface="Corbel" panose="020B0503020204020204" pitchFamily="34" charset="0"/>
            </a:endParaRPr>
          </a:p>
        </p:txBody>
      </p:sp>
      <p:pic>
        <p:nvPicPr>
          <p:cNvPr id="22533" name="Picture 5" descr="C:\Users\Dana\Downloads\IMG_4700.JPG">
            <a:extLst>
              <a:ext uri="{FF2B5EF4-FFF2-40B4-BE49-F238E27FC236}">
                <a16:creationId xmlns:a16="http://schemas.microsoft.com/office/drawing/2014/main" id="{292FD46C-B7CB-BE44-AE20-844784E01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886200"/>
            <a:ext cx="46323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26844F7-420B-0642-B879-7B519FE603D4}"/>
              </a:ext>
            </a:extLst>
          </p:cNvPr>
          <p:cNvSpPr>
            <a:spLocks noChangeArrowheads="1"/>
          </p:cNvSpPr>
          <p:nvPr/>
        </p:nvSpPr>
        <p:spPr bwMode="auto">
          <a:xfrm>
            <a:off x="609600" y="1981200"/>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pPr>
            <a:r>
              <a:rPr lang="en-US" altLang="en-US" sz="2400" b="1">
                <a:latin typeface="Corbel" panose="020B0503020204020204" pitchFamily="34" charset="0"/>
              </a:rPr>
              <a:t>Dana Boyd, Executive Director</a:t>
            </a:r>
          </a:p>
          <a:p>
            <a:pPr algn="ctr">
              <a:spcBef>
                <a:spcPct val="20000"/>
              </a:spcBef>
            </a:pPr>
            <a:r>
              <a:rPr lang="en-US" altLang="en-US" sz="2400" b="1">
                <a:latin typeface="Corbel" panose="020B0503020204020204" pitchFamily="34" charset="0"/>
              </a:rPr>
              <a:t>Sarnoff Cardiovascular Research Foundation</a:t>
            </a:r>
          </a:p>
          <a:p>
            <a:pPr algn="ctr">
              <a:spcBef>
                <a:spcPct val="20000"/>
              </a:spcBef>
            </a:pPr>
            <a:endParaRPr lang="en-US" altLang="en-US" sz="2400" b="1">
              <a:latin typeface="Corbel" panose="020B0503020204020204" pitchFamily="34" charset="0"/>
            </a:endParaRPr>
          </a:p>
          <a:p>
            <a:pPr algn="ctr">
              <a:spcBef>
                <a:spcPct val="20000"/>
              </a:spcBef>
            </a:pPr>
            <a:r>
              <a:rPr lang="en-US" altLang="en-US" sz="2400" b="1">
                <a:latin typeface="Corbel" panose="020B0503020204020204" pitchFamily="34" charset="0"/>
              </a:rPr>
              <a:t>dboyd@SarnoffFoundaton.org</a:t>
            </a:r>
          </a:p>
          <a:p>
            <a:pPr algn="ctr">
              <a:spcBef>
                <a:spcPct val="20000"/>
              </a:spcBef>
            </a:pPr>
            <a:r>
              <a:rPr lang="en-US" altLang="en-US" sz="2400" b="1">
                <a:latin typeface="Corbel" panose="020B0503020204020204" pitchFamily="34" charset="0"/>
              </a:rPr>
              <a:t>(703) 759-7600</a:t>
            </a:r>
          </a:p>
          <a:p>
            <a:pPr algn="ctr">
              <a:spcBef>
                <a:spcPct val="20000"/>
              </a:spcBef>
            </a:pPr>
            <a:r>
              <a:rPr lang="en-US" altLang="en-US" sz="2400" b="1">
                <a:latin typeface="Corbel" panose="020B0503020204020204" pitchFamily="34" charset="0"/>
                <a:hlinkClick r:id="rId3"/>
              </a:rPr>
              <a:t>www.sarnofffoundation.org</a:t>
            </a:r>
            <a:endParaRPr lang="en-US" altLang="en-US" sz="2400" b="1">
              <a:latin typeface="Corbel" panose="020B0503020204020204" pitchFamily="34" charset="0"/>
            </a:endParaRPr>
          </a:p>
          <a:p>
            <a:pPr algn="ctr">
              <a:spcBef>
                <a:spcPct val="20000"/>
              </a:spcBef>
            </a:pPr>
            <a:endParaRPr lang="en-US" altLang="en-US" sz="2400" b="1">
              <a:latin typeface="Corbel" panose="020B0503020204020204" pitchFamily="34" charset="0"/>
            </a:endParaRPr>
          </a:p>
        </p:txBody>
      </p:sp>
      <p:sp>
        <p:nvSpPr>
          <p:cNvPr id="25603" name="Rectangle 3">
            <a:extLst>
              <a:ext uri="{FF2B5EF4-FFF2-40B4-BE49-F238E27FC236}">
                <a16:creationId xmlns:a16="http://schemas.microsoft.com/office/drawing/2014/main" id="{969A7CED-08F2-7D4C-AA14-CA1F3A869E1F}"/>
              </a:ext>
            </a:extLst>
          </p:cNvPr>
          <p:cNvSpPr>
            <a:spLocks noChangeArrowheads="1"/>
          </p:cNvSpPr>
          <p:nvPr/>
        </p:nvSpPr>
        <p:spPr bwMode="auto">
          <a:xfrm>
            <a:off x="2057400" y="22860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4800" b="1">
                <a:solidFill>
                  <a:schemeClr val="tx2"/>
                </a:solidFill>
                <a:latin typeface="Arial" panose="020B0604020202020204" pitchFamily="34" charset="0"/>
              </a:rPr>
              <a:t>Contact Information</a:t>
            </a:r>
          </a:p>
        </p:txBody>
      </p:sp>
      <p:pic>
        <p:nvPicPr>
          <p:cNvPr id="25604" name="Picture 5" descr="SarnoffLogoFINALlowres">
            <a:extLst>
              <a:ext uri="{FF2B5EF4-FFF2-40B4-BE49-F238E27FC236}">
                <a16:creationId xmlns:a16="http://schemas.microsoft.com/office/drawing/2014/main" id="{2576C7B9-56B0-764E-92D5-EE60612A4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812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 y="741362"/>
            <a:ext cx="8382000" cy="554038"/>
          </a:xfrm>
          <a:prstGeom prst="rect">
            <a:avLst/>
          </a:prstGeom>
          <a:noFill/>
          <a:ln w="9525">
            <a:no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A70000"/>
                </a:solidFill>
                <a:effectLst>
                  <a:outerShdw blurRad="38100" dist="38100" dir="2700000" algn="tl">
                    <a:srgbClr val="C0C0C0"/>
                  </a:outerShdw>
                </a:effectLst>
                <a:uLnTx/>
                <a:uFillTx/>
                <a:latin typeface="Arial" pitchFamily="34" charset="0"/>
                <a:ea typeface="ＭＳ Ｐゴシック" pitchFamily="34" charset="-128"/>
                <a:cs typeface="+mn-cs"/>
              </a:rPr>
              <a:t>Year Out Research Student Panel </a:t>
            </a:r>
          </a:p>
        </p:txBody>
      </p:sp>
      <p:sp>
        <p:nvSpPr>
          <p:cNvPr id="33795" name="Rectangle 3"/>
          <p:cNvSpPr>
            <a:spLocks noChangeArrowheads="1"/>
          </p:cNvSpPr>
          <p:nvPr/>
        </p:nvSpPr>
        <p:spPr bwMode="auto">
          <a:xfrm>
            <a:off x="419100" y="1600200"/>
            <a:ext cx="815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A70000"/>
                </a:solidFill>
                <a:effectLst/>
                <a:uLnTx/>
                <a:uFillTx/>
                <a:latin typeface="Arial" panose="020B0604020202020204" pitchFamily="34" charset="0"/>
                <a:ea typeface="ＭＳ Ｐゴシック" panose="020B0600070205080204" pitchFamily="34" charset="-128"/>
                <a:cs typeface="+mn-cs"/>
              </a:rPr>
              <a:t>Year Out 2021-2022 Students:</a:t>
            </a:r>
          </a:p>
        </p:txBody>
      </p:sp>
      <p:graphicFrame>
        <p:nvGraphicFramePr>
          <p:cNvPr id="2" name="Table 1"/>
          <p:cNvGraphicFramePr>
            <a:graphicFrameLocks noGrp="1"/>
          </p:cNvGraphicFramePr>
          <p:nvPr>
            <p:extLst>
              <p:ext uri="{D42A27DB-BD31-4B8C-83A1-F6EECF244321}">
                <p14:modId xmlns:p14="http://schemas.microsoft.com/office/powerpoint/2010/main" val="3221418446"/>
              </p:ext>
            </p:extLst>
          </p:nvPr>
        </p:nvGraphicFramePr>
        <p:xfrm>
          <a:off x="439737" y="1981200"/>
          <a:ext cx="8264525" cy="1421707"/>
        </p:xfrm>
        <a:graphic>
          <a:graphicData uri="http://schemas.openxmlformats.org/drawingml/2006/table">
            <a:tbl>
              <a:tblPr/>
              <a:tblGrid>
                <a:gridCol w="3675063">
                  <a:extLst>
                    <a:ext uri="{9D8B030D-6E8A-4147-A177-3AD203B41FA5}">
                      <a16:colId xmlns:a16="http://schemas.microsoft.com/office/drawing/2014/main" val="20000"/>
                    </a:ext>
                  </a:extLst>
                </a:gridCol>
                <a:gridCol w="4589462">
                  <a:extLst>
                    <a:ext uri="{9D8B030D-6E8A-4147-A177-3AD203B41FA5}">
                      <a16:colId xmlns:a16="http://schemas.microsoft.com/office/drawing/2014/main" val="20001"/>
                    </a:ext>
                  </a:extLst>
                </a:gridCol>
              </a:tblGrid>
              <a:tr h="296672">
                <a:tc>
                  <a:txBody>
                    <a:bodyPr/>
                    <a:lstStyle>
                      <a:lvl1pPr eaLnBrk="0" hangingPunct="0">
                        <a:spcBef>
                          <a:spcPct val="20000"/>
                        </a:spcBef>
                        <a:buClr>
                          <a:schemeClr val="accent1"/>
                        </a:buClr>
                        <a:buSzPct val="85000"/>
                        <a:buFont typeface="Arial" charset="0"/>
                        <a:defRPr sz="2000">
                          <a:solidFill>
                            <a:schemeClr val="tx1"/>
                          </a:solidFill>
                          <a:latin typeface="Arial" charset="0"/>
                        </a:defRPr>
                      </a:lvl1pPr>
                      <a:lvl2pPr marL="742950" indent="-285750" eaLnBrk="0" hangingPunct="0">
                        <a:spcBef>
                          <a:spcPct val="20000"/>
                        </a:spcBef>
                        <a:buClr>
                          <a:schemeClr val="accent1"/>
                        </a:buClr>
                        <a:buSzPct val="85000"/>
                        <a:buFont typeface="Arial" charset="0"/>
                        <a:defRPr>
                          <a:solidFill>
                            <a:schemeClr val="tx1"/>
                          </a:solidFill>
                          <a:latin typeface="Arial" charset="0"/>
                        </a:defRPr>
                      </a:lvl2pPr>
                      <a:lvl3pPr marL="1143000" indent="-228600" eaLnBrk="0" hangingPunct="0">
                        <a:spcBef>
                          <a:spcPct val="20000"/>
                        </a:spcBef>
                        <a:buClr>
                          <a:schemeClr val="accent1"/>
                        </a:buClr>
                        <a:buSzPct val="90000"/>
                        <a:buFont typeface="Arial" charset="0"/>
                        <a:defRPr sz="1600">
                          <a:solidFill>
                            <a:schemeClr val="tx1"/>
                          </a:solidFill>
                          <a:latin typeface="Arial" charset="0"/>
                        </a:defRPr>
                      </a:lvl3pPr>
                      <a:lvl4pPr marL="1600200" indent="-228600" eaLnBrk="0" hangingPunct="0">
                        <a:spcBef>
                          <a:spcPct val="20000"/>
                        </a:spcBef>
                        <a:buClr>
                          <a:schemeClr val="accent1"/>
                        </a:buClr>
                        <a:buFont typeface="Arial" charset="0"/>
                        <a:defRPr sz="1400">
                          <a:solidFill>
                            <a:schemeClr val="tx1"/>
                          </a:solidFill>
                          <a:latin typeface="Arial" charset="0"/>
                        </a:defRPr>
                      </a:lvl4pPr>
                      <a:lvl5pPr marL="2057400" indent="-228600" eaLnBrk="0" hangingPunct="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ＭＳ Ｐゴシック" charset="-128"/>
                        </a:rPr>
                        <a:t>Name</a:t>
                      </a:r>
                    </a:p>
                  </a:txBody>
                  <a:tcPr marL="91436" marR="91436"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accent1"/>
                        </a:buClr>
                        <a:buSzPct val="85000"/>
                        <a:buFont typeface="Arial" charset="0"/>
                        <a:defRPr sz="2000">
                          <a:solidFill>
                            <a:schemeClr val="tx1"/>
                          </a:solidFill>
                          <a:latin typeface="Arial" charset="0"/>
                        </a:defRPr>
                      </a:lvl1pPr>
                      <a:lvl2pPr marL="742950" indent="-285750" eaLnBrk="0" hangingPunct="0">
                        <a:spcBef>
                          <a:spcPct val="20000"/>
                        </a:spcBef>
                        <a:buClr>
                          <a:schemeClr val="accent1"/>
                        </a:buClr>
                        <a:buSzPct val="85000"/>
                        <a:buFont typeface="Arial" charset="0"/>
                        <a:defRPr>
                          <a:solidFill>
                            <a:schemeClr val="tx1"/>
                          </a:solidFill>
                          <a:latin typeface="Arial" charset="0"/>
                        </a:defRPr>
                      </a:lvl2pPr>
                      <a:lvl3pPr marL="1143000" indent="-228600" eaLnBrk="0" hangingPunct="0">
                        <a:spcBef>
                          <a:spcPct val="20000"/>
                        </a:spcBef>
                        <a:buClr>
                          <a:schemeClr val="accent1"/>
                        </a:buClr>
                        <a:buSzPct val="90000"/>
                        <a:buFont typeface="Arial" charset="0"/>
                        <a:defRPr sz="1600">
                          <a:solidFill>
                            <a:schemeClr val="tx1"/>
                          </a:solidFill>
                          <a:latin typeface="Arial" charset="0"/>
                        </a:defRPr>
                      </a:lvl3pPr>
                      <a:lvl4pPr marL="1600200" indent="-228600" eaLnBrk="0" hangingPunct="0">
                        <a:spcBef>
                          <a:spcPct val="20000"/>
                        </a:spcBef>
                        <a:buClr>
                          <a:schemeClr val="accent1"/>
                        </a:buClr>
                        <a:buFont typeface="Arial" charset="0"/>
                        <a:defRPr sz="1400">
                          <a:solidFill>
                            <a:schemeClr val="tx1"/>
                          </a:solidFill>
                          <a:latin typeface="Arial" charset="0"/>
                        </a:defRPr>
                      </a:lvl4pPr>
                      <a:lvl5pPr marL="2057400" indent="-228600" eaLnBrk="0" hangingPunct="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ＭＳ Ｐゴシック" charset="-128"/>
                        </a:rPr>
                        <a:t>Funding</a:t>
                      </a:r>
                    </a:p>
                  </a:txBody>
                  <a:tcPr marL="91436" marR="91436"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92161">
                <a:tc>
                  <a:txBody>
                    <a:bodyPr/>
                    <a:lstStyle>
                      <a:lvl1pPr eaLnBrk="0" hangingPunct="0">
                        <a:spcBef>
                          <a:spcPct val="20000"/>
                        </a:spcBef>
                        <a:buClr>
                          <a:schemeClr val="accent1"/>
                        </a:buClr>
                        <a:buSzPct val="85000"/>
                        <a:buFont typeface="Arial" charset="0"/>
                        <a:defRPr sz="2000">
                          <a:solidFill>
                            <a:schemeClr val="tx1"/>
                          </a:solidFill>
                          <a:latin typeface="Arial" charset="0"/>
                        </a:defRPr>
                      </a:lvl1pPr>
                      <a:lvl2pPr marL="742950" indent="-285750" eaLnBrk="0" hangingPunct="0">
                        <a:spcBef>
                          <a:spcPct val="20000"/>
                        </a:spcBef>
                        <a:buClr>
                          <a:schemeClr val="accent1"/>
                        </a:buClr>
                        <a:buSzPct val="85000"/>
                        <a:buFont typeface="Arial" charset="0"/>
                        <a:defRPr>
                          <a:solidFill>
                            <a:schemeClr val="tx1"/>
                          </a:solidFill>
                          <a:latin typeface="Arial" charset="0"/>
                        </a:defRPr>
                      </a:lvl2pPr>
                      <a:lvl3pPr marL="1143000" indent="-228600" eaLnBrk="0" hangingPunct="0">
                        <a:spcBef>
                          <a:spcPct val="20000"/>
                        </a:spcBef>
                        <a:buClr>
                          <a:schemeClr val="accent1"/>
                        </a:buClr>
                        <a:buSzPct val="90000"/>
                        <a:buFont typeface="Arial" charset="0"/>
                        <a:defRPr sz="1600">
                          <a:solidFill>
                            <a:schemeClr val="tx1"/>
                          </a:solidFill>
                          <a:latin typeface="Arial" charset="0"/>
                        </a:defRPr>
                      </a:lvl3pPr>
                      <a:lvl4pPr marL="1600200" indent="-228600" eaLnBrk="0" hangingPunct="0">
                        <a:spcBef>
                          <a:spcPct val="20000"/>
                        </a:spcBef>
                        <a:buClr>
                          <a:schemeClr val="accent1"/>
                        </a:buClr>
                        <a:buFont typeface="Arial" charset="0"/>
                        <a:defRPr sz="1400">
                          <a:solidFill>
                            <a:schemeClr val="tx1"/>
                          </a:solidFill>
                          <a:latin typeface="Arial" charset="0"/>
                        </a:defRPr>
                      </a:lvl4pPr>
                      <a:lvl5pPr marL="2057400" indent="-228600" eaLnBrk="0" hangingPunct="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57576E"/>
                          </a:solidFill>
                          <a:effectLst/>
                          <a:latin typeface="Arial" charset="0"/>
                          <a:ea typeface="ＭＳ Ｐゴシック" charset="-128"/>
                        </a:rPr>
                        <a:t>Nico Pascual-Leone</a:t>
                      </a:r>
                      <a:endParaRPr kumimoji="0" lang="en-US" altLang="en-US" sz="1400" b="0" i="0" u="none" strike="noStrike" cap="none" normalizeH="0" baseline="0" dirty="0">
                        <a:ln>
                          <a:noFill/>
                        </a:ln>
                        <a:solidFill>
                          <a:srgbClr val="57576E"/>
                        </a:solidFill>
                        <a:effectLst/>
                        <a:latin typeface="Arial" charset="0"/>
                        <a:ea typeface="ＭＳ Ｐゴシック" charset="-128"/>
                      </a:endParaRPr>
                    </a:p>
                  </a:txBody>
                  <a:tcPr marL="91436" marR="91436"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lvl1pPr eaLnBrk="0" hangingPunct="0">
                        <a:spcBef>
                          <a:spcPct val="20000"/>
                        </a:spcBef>
                        <a:buClr>
                          <a:schemeClr val="accent1"/>
                        </a:buClr>
                        <a:buSzPct val="85000"/>
                        <a:buFont typeface="Arial" charset="0"/>
                        <a:defRPr sz="2000">
                          <a:solidFill>
                            <a:schemeClr val="tx1"/>
                          </a:solidFill>
                          <a:latin typeface="Arial" charset="0"/>
                        </a:defRPr>
                      </a:lvl1pPr>
                      <a:lvl2pPr marL="742950" indent="-285750" eaLnBrk="0" hangingPunct="0">
                        <a:spcBef>
                          <a:spcPct val="20000"/>
                        </a:spcBef>
                        <a:buClr>
                          <a:schemeClr val="accent1"/>
                        </a:buClr>
                        <a:buSzPct val="85000"/>
                        <a:buFont typeface="Arial" charset="0"/>
                        <a:defRPr>
                          <a:solidFill>
                            <a:schemeClr val="tx1"/>
                          </a:solidFill>
                          <a:latin typeface="Arial" charset="0"/>
                        </a:defRPr>
                      </a:lvl2pPr>
                      <a:lvl3pPr marL="1143000" indent="-228600" eaLnBrk="0" hangingPunct="0">
                        <a:spcBef>
                          <a:spcPct val="20000"/>
                        </a:spcBef>
                        <a:buClr>
                          <a:schemeClr val="accent1"/>
                        </a:buClr>
                        <a:buSzPct val="90000"/>
                        <a:buFont typeface="Arial" charset="0"/>
                        <a:defRPr sz="1600">
                          <a:solidFill>
                            <a:schemeClr val="tx1"/>
                          </a:solidFill>
                          <a:latin typeface="Arial" charset="0"/>
                        </a:defRPr>
                      </a:lvl3pPr>
                      <a:lvl4pPr marL="1600200" indent="-228600" eaLnBrk="0" hangingPunct="0">
                        <a:spcBef>
                          <a:spcPct val="20000"/>
                        </a:spcBef>
                        <a:buClr>
                          <a:schemeClr val="accent1"/>
                        </a:buClr>
                        <a:buFont typeface="Arial" charset="0"/>
                        <a:defRPr sz="1400">
                          <a:solidFill>
                            <a:schemeClr val="tx1"/>
                          </a:solidFill>
                          <a:latin typeface="Arial" charset="0"/>
                        </a:defRPr>
                      </a:lvl4pPr>
                      <a:lvl5pPr marL="2057400" indent="-228600" eaLnBrk="0" hangingPunct="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7576E"/>
                          </a:solidFill>
                          <a:effectLst/>
                          <a:latin typeface="Arial" charset="0"/>
                          <a:ea typeface="ＭＳ Ｐゴシック" charset="-128"/>
                        </a:rPr>
                        <a:t>Leon Root Research Fellowship</a:t>
                      </a:r>
                      <a:endParaRPr kumimoji="0" lang="en-US" altLang="en-US" sz="1200" b="0" i="0" u="none" strike="noStrike" cap="none" normalizeH="0" baseline="0" dirty="0">
                        <a:ln>
                          <a:noFill/>
                        </a:ln>
                        <a:solidFill>
                          <a:srgbClr val="292934"/>
                        </a:solidFill>
                        <a:effectLst/>
                        <a:latin typeface="Arial" charset="0"/>
                        <a:ea typeface="ＭＳ Ｐゴシック" charset="-128"/>
                      </a:endParaRPr>
                    </a:p>
                  </a:txBody>
                  <a:tcPr marL="91436" marR="91436"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extLst>
                  <a:ext uri="{0D108BD9-81ED-4DB2-BD59-A6C34878D82A}">
                    <a16:rowId xmlns:a16="http://schemas.microsoft.com/office/drawing/2014/main" val="10001"/>
                  </a:ext>
                </a:extLst>
              </a:tr>
              <a:tr h="362350">
                <a:tc>
                  <a:txBody>
                    <a:bodyPr/>
                    <a:lstStyle>
                      <a:lvl1pPr eaLnBrk="0" hangingPunct="0">
                        <a:spcBef>
                          <a:spcPct val="20000"/>
                        </a:spcBef>
                        <a:buClr>
                          <a:schemeClr val="accent1"/>
                        </a:buClr>
                        <a:buSzPct val="85000"/>
                        <a:buFont typeface="Arial" charset="0"/>
                        <a:defRPr sz="2000">
                          <a:solidFill>
                            <a:schemeClr val="tx1"/>
                          </a:solidFill>
                          <a:latin typeface="Arial" charset="0"/>
                        </a:defRPr>
                      </a:lvl1pPr>
                      <a:lvl2pPr marL="742950" indent="-285750" eaLnBrk="0" hangingPunct="0">
                        <a:spcBef>
                          <a:spcPct val="20000"/>
                        </a:spcBef>
                        <a:buClr>
                          <a:schemeClr val="accent1"/>
                        </a:buClr>
                        <a:buSzPct val="85000"/>
                        <a:buFont typeface="Arial" charset="0"/>
                        <a:defRPr>
                          <a:solidFill>
                            <a:schemeClr val="tx1"/>
                          </a:solidFill>
                          <a:latin typeface="Arial" charset="0"/>
                        </a:defRPr>
                      </a:lvl2pPr>
                      <a:lvl3pPr marL="1143000" indent="-228600" eaLnBrk="0" hangingPunct="0">
                        <a:spcBef>
                          <a:spcPct val="20000"/>
                        </a:spcBef>
                        <a:buClr>
                          <a:schemeClr val="accent1"/>
                        </a:buClr>
                        <a:buSzPct val="90000"/>
                        <a:buFont typeface="Arial" charset="0"/>
                        <a:defRPr sz="1600">
                          <a:solidFill>
                            <a:schemeClr val="tx1"/>
                          </a:solidFill>
                          <a:latin typeface="Arial" charset="0"/>
                        </a:defRPr>
                      </a:lvl3pPr>
                      <a:lvl4pPr marL="1600200" indent="-228600" eaLnBrk="0" hangingPunct="0">
                        <a:spcBef>
                          <a:spcPct val="20000"/>
                        </a:spcBef>
                        <a:buClr>
                          <a:schemeClr val="accent1"/>
                        </a:buClr>
                        <a:buFont typeface="Arial" charset="0"/>
                        <a:defRPr sz="1400">
                          <a:solidFill>
                            <a:schemeClr val="tx1"/>
                          </a:solidFill>
                          <a:latin typeface="Arial" charset="0"/>
                        </a:defRPr>
                      </a:lvl4pPr>
                      <a:lvl5pPr marL="2057400" indent="-228600" eaLnBrk="0" hangingPunct="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57576E"/>
                          </a:solidFill>
                          <a:effectLst/>
                          <a:latin typeface="Arial" charset="0"/>
                          <a:ea typeface="ＭＳ Ｐゴシック" charset="-128"/>
                        </a:rPr>
                        <a:t>Sara Hobday</a:t>
                      </a:r>
                      <a:endParaRPr kumimoji="0" lang="en-US" altLang="en-US" sz="1400" b="1" i="0" u="none" strike="noStrike" cap="none" normalizeH="0" baseline="0" dirty="0">
                        <a:ln>
                          <a:noFill/>
                        </a:ln>
                        <a:solidFill>
                          <a:srgbClr val="292934"/>
                        </a:solidFill>
                        <a:effectLst/>
                        <a:latin typeface="Arial" charset="0"/>
                        <a:ea typeface="ＭＳ Ｐゴシック" charset="-128"/>
                      </a:endParaRPr>
                    </a:p>
                  </a:txBody>
                  <a:tcPr marL="91436" marR="91436"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eaLnBrk="0" hangingPunct="0">
                        <a:spcBef>
                          <a:spcPct val="20000"/>
                        </a:spcBef>
                        <a:buClr>
                          <a:schemeClr val="accent1"/>
                        </a:buClr>
                        <a:buSzPct val="85000"/>
                        <a:buFont typeface="Arial" charset="0"/>
                        <a:defRPr sz="2000">
                          <a:solidFill>
                            <a:schemeClr val="tx1"/>
                          </a:solidFill>
                          <a:latin typeface="Arial" charset="0"/>
                        </a:defRPr>
                      </a:lvl1pPr>
                      <a:lvl2pPr marL="742950" indent="-285750" eaLnBrk="0" hangingPunct="0">
                        <a:spcBef>
                          <a:spcPct val="20000"/>
                        </a:spcBef>
                        <a:buClr>
                          <a:schemeClr val="accent1"/>
                        </a:buClr>
                        <a:buSzPct val="85000"/>
                        <a:buFont typeface="Arial" charset="0"/>
                        <a:defRPr>
                          <a:solidFill>
                            <a:schemeClr val="tx1"/>
                          </a:solidFill>
                          <a:latin typeface="Arial" charset="0"/>
                        </a:defRPr>
                      </a:lvl2pPr>
                      <a:lvl3pPr marL="1143000" indent="-228600" eaLnBrk="0" hangingPunct="0">
                        <a:spcBef>
                          <a:spcPct val="20000"/>
                        </a:spcBef>
                        <a:buClr>
                          <a:schemeClr val="accent1"/>
                        </a:buClr>
                        <a:buSzPct val="90000"/>
                        <a:buFont typeface="Arial" charset="0"/>
                        <a:defRPr sz="1600">
                          <a:solidFill>
                            <a:schemeClr val="tx1"/>
                          </a:solidFill>
                          <a:latin typeface="Arial" charset="0"/>
                        </a:defRPr>
                      </a:lvl3pPr>
                      <a:lvl4pPr marL="1600200" indent="-228600" eaLnBrk="0" hangingPunct="0">
                        <a:spcBef>
                          <a:spcPct val="20000"/>
                        </a:spcBef>
                        <a:buClr>
                          <a:schemeClr val="accent1"/>
                        </a:buClr>
                        <a:buFont typeface="Arial" charset="0"/>
                        <a:defRPr sz="1400">
                          <a:solidFill>
                            <a:schemeClr val="tx1"/>
                          </a:solidFill>
                          <a:latin typeface="Arial" charset="0"/>
                        </a:defRPr>
                      </a:lvl4pPr>
                      <a:lvl5pPr marL="2057400" indent="-228600" eaLnBrk="0" hangingPunct="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accent4"/>
                          </a:solidFill>
                          <a:effectLst/>
                          <a:latin typeface="Arial" charset="0"/>
                          <a:ea typeface="ＭＳ Ｐゴシック" charset="-128"/>
                        </a:rPr>
                        <a:t>Otorhinolaryngology Department</a:t>
                      </a:r>
                    </a:p>
                  </a:txBody>
                  <a:tcPr marL="91436" marR="91436"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971178778"/>
                  </a:ext>
                </a:extLst>
              </a:tr>
              <a:tr h="36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57576E"/>
                          </a:solidFill>
                          <a:effectLst/>
                          <a:latin typeface="Arial" charset="0"/>
                          <a:ea typeface="ＭＳ Ｐゴシック" charset="-128"/>
                        </a:rPr>
                        <a:t>Emily Lawrence</a:t>
                      </a:r>
                      <a:endParaRPr kumimoji="0" lang="en-US" altLang="en-US" sz="1400" b="1" i="0" u="none" strike="noStrike" cap="none" normalizeH="0" baseline="0" dirty="0">
                        <a:ln>
                          <a:noFill/>
                        </a:ln>
                        <a:solidFill>
                          <a:srgbClr val="292934"/>
                        </a:solidFill>
                        <a:effectLst/>
                        <a:latin typeface="Arial" charset="0"/>
                        <a:ea typeface="ＭＳ Ｐゴシック" charset="-128"/>
                      </a:endParaRPr>
                    </a:p>
                  </a:txBody>
                  <a:tcPr marL="91436" marR="91436"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accent4"/>
                          </a:solidFill>
                          <a:effectLst/>
                          <a:latin typeface="Arial" charset="0"/>
                          <a:ea typeface="ＭＳ Ｐゴシック" charset="-128"/>
                        </a:rPr>
                        <a:t>Ophthalmology Research (partially funded by NHLBI)</a:t>
                      </a:r>
                    </a:p>
                  </a:txBody>
                  <a:tcPr marL="91436" marR="91436"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extLst>
                  <a:ext uri="{0D108BD9-81ED-4DB2-BD59-A6C34878D82A}">
                    <a16:rowId xmlns:a16="http://schemas.microsoft.com/office/drawing/2014/main" val="394700800"/>
                  </a:ext>
                </a:extLst>
              </a:tr>
            </a:tbl>
          </a:graphicData>
        </a:graphic>
      </p:graphicFrame>
      <p:sp>
        <p:nvSpPr>
          <p:cNvPr id="5" name="Rectangle 3">
            <a:extLst>
              <a:ext uri="{FF2B5EF4-FFF2-40B4-BE49-F238E27FC236}">
                <a16:creationId xmlns:a16="http://schemas.microsoft.com/office/drawing/2014/main" id="{172B20C3-B682-4FEC-AD98-F49AB1D8AFAF}"/>
              </a:ext>
            </a:extLst>
          </p:cNvPr>
          <p:cNvSpPr>
            <a:spLocks noChangeArrowheads="1"/>
          </p:cNvSpPr>
          <p:nvPr/>
        </p:nvSpPr>
        <p:spPr bwMode="auto">
          <a:xfrm>
            <a:off x="419100" y="3765592"/>
            <a:ext cx="815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A70000"/>
                </a:solidFill>
                <a:effectLst/>
                <a:uLnTx/>
                <a:uFillTx/>
                <a:latin typeface="Arial" panose="020B0604020202020204" pitchFamily="34" charset="0"/>
                <a:ea typeface="ＭＳ Ｐゴシック" panose="020B0600070205080204" pitchFamily="34" charset="-128"/>
                <a:cs typeface="+mn-cs"/>
              </a:rPr>
              <a:t>Year Out 2020-2021 Students:</a:t>
            </a:r>
          </a:p>
        </p:txBody>
      </p:sp>
      <p:graphicFrame>
        <p:nvGraphicFramePr>
          <p:cNvPr id="6" name="Table 5">
            <a:extLst>
              <a:ext uri="{FF2B5EF4-FFF2-40B4-BE49-F238E27FC236}">
                <a16:creationId xmlns:a16="http://schemas.microsoft.com/office/drawing/2014/main" id="{52847CBE-7F83-4551-A60C-46C70D0F8C3D}"/>
              </a:ext>
            </a:extLst>
          </p:cNvPr>
          <p:cNvGraphicFramePr>
            <a:graphicFrameLocks noGrp="1"/>
          </p:cNvGraphicFramePr>
          <p:nvPr>
            <p:extLst>
              <p:ext uri="{D42A27DB-BD31-4B8C-83A1-F6EECF244321}">
                <p14:modId xmlns:p14="http://schemas.microsoft.com/office/powerpoint/2010/main" val="1093839940"/>
              </p:ext>
            </p:extLst>
          </p:nvPr>
        </p:nvGraphicFramePr>
        <p:xfrm>
          <a:off x="422275" y="4142616"/>
          <a:ext cx="8264525" cy="627507"/>
        </p:xfrm>
        <a:graphic>
          <a:graphicData uri="http://schemas.openxmlformats.org/drawingml/2006/table">
            <a:tbl>
              <a:tblPr/>
              <a:tblGrid>
                <a:gridCol w="3692525">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295172">
                <a:tc>
                  <a:txBody>
                    <a:bodyPr/>
                    <a:lstStyle>
                      <a:lvl1pPr eaLnBrk="0" hangingPunct="0">
                        <a:spcBef>
                          <a:spcPct val="20000"/>
                        </a:spcBef>
                        <a:buClr>
                          <a:schemeClr val="accent1"/>
                        </a:buClr>
                        <a:buSzPct val="85000"/>
                        <a:buFont typeface="Arial" charset="0"/>
                        <a:defRPr sz="2000">
                          <a:solidFill>
                            <a:schemeClr val="tx1"/>
                          </a:solidFill>
                          <a:latin typeface="Arial" charset="0"/>
                        </a:defRPr>
                      </a:lvl1pPr>
                      <a:lvl2pPr marL="742950" indent="-285750" eaLnBrk="0" hangingPunct="0">
                        <a:spcBef>
                          <a:spcPct val="20000"/>
                        </a:spcBef>
                        <a:buClr>
                          <a:schemeClr val="accent1"/>
                        </a:buClr>
                        <a:buSzPct val="85000"/>
                        <a:buFont typeface="Arial" charset="0"/>
                        <a:defRPr>
                          <a:solidFill>
                            <a:schemeClr val="tx1"/>
                          </a:solidFill>
                          <a:latin typeface="Arial" charset="0"/>
                        </a:defRPr>
                      </a:lvl2pPr>
                      <a:lvl3pPr marL="1143000" indent="-228600" eaLnBrk="0" hangingPunct="0">
                        <a:spcBef>
                          <a:spcPct val="20000"/>
                        </a:spcBef>
                        <a:buClr>
                          <a:schemeClr val="accent1"/>
                        </a:buClr>
                        <a:buSzPct val="90000"/>
                        <a:buFont typeface="Arial" charset="0"/>
                        <a:defRPr sz="1600">
                          <a:solidFill>
                            <a:schemeClr val="tx1"/>
                          </a:solidFill>
                          <a:latin typeface="Arial" charset="0"/>
                        </a:defRPr>
                      </a:lvl3pPr>
                      <a:lvl4pPr marL="1600200" indent="-228600" eaLnBrk="0" hangingPunct="0">
                        <a:spcBef>
                          <a:spcPct val="20000"/>
                        </a:spcBef>
                        <a:buClr>
                          <a:schemeClr val="accent1"/>
                        </a:buClr>
                        <a:buFont typeface="Arial" charset="0"/>
                        <a:defRPr sz="1400">
                          <a:solidFill>
                            <a:schemeClr val="tx1"/>
                          </a:solidFill>
                          <a:latin typeface="Arial" charset="0"/>
                        </a:defRPr>
                      </a:lvl4pPr>
                      <a:lvl5pPr marL="2057400" indent="-228600" eaLnBrk="0" hangingPunct="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ＭＳ Ｐゴシック" charset="-128"/>
                        </a:rPr>
                        <a:t>Name</a:t>
                      </a:r>
                    </a:p>
                  </a:txBody>
                  <a:tcPr marL="91436" marR="91436"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accent1"/>
                        </a:buClr>
                        <a:buSzPct val="85000"/>
                        <a:buFont typeface="Arial" charset="0"/>
                        <a:defRPr sz="2000">
                          <a:solidFill>
                            <a:schemeClr val="tx1"/>
                          </a:solidFill>
                          <a:latin typeface="Arial" charset="0"/>
                        </a:defRPr>
                      </a:lvl1pPr>
                      <a:lvl2pPr marL="742950" indent="-285750" eaLnBrk="0" hangingPunct="0">
                        <a:spcBef>
                          <a:spcPct val="20000"/>
                        </a:spcBef>
                        <a:buClr>
                          <a:schemeClr val="accent1"/>
                        </a:buClr>
                        <a:buSzPct val="85000"/>
                        <a:buFont typeface="Arial" charset="0"/>
                        <a:defRPr>
                          <a:solidFill>
                            <a:schemeClr val="tx1"/>
                          </a:solidFill>
                          <a:latin typeface="Arial" charset="0"/>
                        </a:defRPr>
                      </a:lvl2pPr>
                      <a:lvl3pPr marL="1143000" indent="-228600" eaLnBrk="0" hangingPunct="0">
                        <a:spcBef>
                          <a:spcPct val="20000"/>
                        </a:spcBef>
                        <a:buClr>
                          <a:schemeClr val="accent1"/>
                        </a:buClr>
                        <a:buSzPct val="90000"/>
                        <a:buFont typeface="Arial" charset="0"/>
                        <a:defRPr sz="1600">
                          <a:solidFill>
                            <a:schemeClr val="tx1"/>
                          </a:solidFill>
                          <a:latin typeface="Arial" charset="0"/>
                        </a:defRPr>
                      </a:lvl3pPr>
                      <a:lvl4pPr marL="1600200" indent="-228600" eaLnBrk="0" hangingPunct="0">
                        <a:spcBef>
                          <a:spcPct val="20000"/>
                        </a:spcBef>
                        <a:buClr>
                          <a:schemeClr val="accent1"/>
                        </a:buClr>
                        <a:buFont typeface="Arial" charset="0"/>
                        <a:defRPr sz="1400">
                          <a:solidFill>
                            <a:schemeClr val="tx1"/>
                          </a:solidFill>
                          <a:latin typeface="Arial" charset="0"/>
                        </a:defRPr>
                      </a:lvl4pPr>
                      <a:lvl5pPr marL="2057400" indent="-228600" eaLnBrk="0" hangingPunct="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ＭＳ Ｐゴシック" charset="-128"/>
                        </a:rPr>
                        <a:t>Funding</a:t>
                      </a:r>
                    </a:p>
                  </a:txBody>
                  <a:tcPr marL="91436" marR="91436"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22661">
                <a:tc>
                  <a:txBody>
                    <a:bodyPr/>
                    <a:lstStyle>
                      <a:lvl1pPr eaLnBrk="0" hangingPunct="0">
                        <a:spcBef>
                          <a:spcPct val="20000"/>
                        </a:spcBef>
                        <a:buClr>
                          <a:schemeClr val="accent1"/>
                        </a:buClr>
                        <a:buSzPct val="85000"/>
                        <a:buFont typeface="Arial" charset="0"/>
                        <a:defRPr sz="2000">
                          <a:solidFill>
                            <a:schemeClr val="tx1"/>
                          </a:solidFill>
                          <a:latin typeface="Arial" charset="0"/>
                        </a:defRPr>
                      </a:lvl1pPr>
                      <a:lvl2pPr marL="742950" indent="-285750" eaLnBrk="0" hangingPunct="0">
                        <a:spcBef>
                          <a:spcPct val="20000"/>
                        </a:spcBef>
                        <a:buClr>
                          <a:schemeClr val="accent1"/>
                        </a:buClr>
                        <a:buSzPct val="85000"/>
                        <a:buFont typeface="Arial" charset="0"/>
                        <a:defRPr>
                          <a:solidFill>
                            <a:schemeClr val="tx1"/>
                          </a:solidFill>
                          <a:latin typeface="Arial" charset="0"/>
                        </a:defRPr>
                      </a:lvl2pPr>
                      <a:lvl3pPr marL="1143000" indent="-228600" eaLnBrk="0" hangingPunct="0">
                        <a:spcBef>
                          <a:spcPct val="20000"/>
                        </a:spcBef>
                        <a:buClr>
                          <a:schemeClr val="accent1"/>
                        </a:buClr>
                        <a:buSzPct val="90000"/>
                        <a:buFont typeface="Arial" charset="0"/>
                        <a:defRPr sz="1600">
                          <a:solidFill>
                            <a:schemeClr val="tx1"/>
                          </a:solidFill>
                          <a:latin typeface="Arial" charset="0"/>
                        </a:defRPr>
                      </a:lvl3pPr>
                      <a:lvl4pPr marL="1600200" indent="-228600" eaLnBrk="0" hangingPunct="0">
                        <a:spcBef>
                          <a:spcPct val="20000"/>
                        </a:spcBef>
                        <a:buClr>
                          <a:schemeClr val="accent1"/>
                        </a:buClr>
                        <a:buFont typeface="Arial" charset="0"/>
                        <a:defRPr sz="1400">
                          <a:solidFill>
                            <a:schemeClr val="tx1"/>
                          </a:solidFill>
                          <a:latin typeface="Arial" charset="0"/>
                        </a:defRPr>
                      </a:lvl4pPr>
                      <a:lvl5pPr marL="2057400" indent="-228600" eaLnBrk="0" hangingPunct="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57576E"/>
                          </a:solidFill>
                          <a:effectLst/>
                          <a:latin typeface="Arial" charset="0"/>
                          <a:ea typeface="ＭＳ Ｐゴシック" charset="-128"/>
                        </a:rPr>
                        <a:t>Vivek </a:t>
                      </a:r>
                      <a:r>
                        <a:rPr kumimoji="0" lang="en-US" altLang="en-US" sz="1400" b="1" i="0" u="none" strike="noStrike" cap="none" normalizeH="0" baseline="0" dirty="0" err="1">
                          <a:ln>
                            <a:noFill/>
                          </a:ln>
                          <a:solidFill>
                            <a:srgbClr val="57576E"/>
                          </a:solidFill>
                          <a:effectLst/>
                          <a:latin typeface="Arial" charset="0"/>
                          <a:ea typeface="ＭＳ Ｐゴシック" charset="-128"/>
                        </a:rPr>
                        <a:t>Nimgoankar</a:t>
                      </a:r>
                      <a:endParaRPr kumimoji="0" lang="en-US" altLang="en-US" sz="1400" b="1" i="0" u="none" strike="noStrike" cap="none" normalizeH="0" baseline="0" dirty="0">
                        <a:ln>
                          <a:noFill/>
                        </a:ln>
                        <a:solidFill>
                          <a:srgbClr val="292934"/>
                        </a:solidFill>
                        <a:effectLst/>
                        <a:latin typeface="Arial" charset="0"/>
                        <a:ea typeface="ＭＳ Ｐゴシック" charset="-128"/>
                      </a:endParaRPr>
                    </a:p>
                  </a:txBody>
                  <a:tcPr marL="91436" marR="91436"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lvl1pPr eaLnBrk="0" hangingPunct="0">
                        <a:spcBef>
                          <a:spcPct val="20000"/>
                        </a:spcBef>
                        <a:buClr>
                          <a:schemeClr val="accent1"/>
                        </a:buClr>
                        <a:buSzPct val="85000"/>
                        <a:buFont typeface="Arial" charset="0"/>
                        <a:defRPr sz="2000">
                          <a:solidFill>
                            <a:schemeClr val="tx1"/>
                          </a:solidFill>
                          <a:latin typeface="Arial" charset="0"/>
                        </a:defRPr>
                      </a:lvl1pPr>
                      <a:lvl2pPr marL="742950" indent="-285750" eaLnBrk="0" hangingPunct="0">
                        <a:spcBef>
                          <a:spcPct val="20000"/>
                        </a:spcBef>
                        <a:buClr>
                          <a:schemeClr val="accent1"/>
                        </a:buClr>
                        <a:buSzPct val="85000"/>
                        <a:buFont typeface="Arial" charset="0"/>
                        <a:defRPr>
                          <a:solidFill>
                            <a:schemeClr val="tx1"/>
                          </a:solidFill>
                          <a:latin typeface="Arial" charset="0"/>
                        </a:defRPr>
                      </a:lvl2pPr>
                      <a:lvl3pPr marL="1143000" indent="-228600" eaLnBrk="0" hangingPunct="0">
                        <a:spcBef>
                          <a:spcPct val="20000"/>
                        </a:spcBef>
                        <a:buClr>
                          <a:schemeClr val="accent1"/>
                        </a:buClr>
                        <a:buSzPct val="90000"/>
                        <a:buFont typeface="Arial" charset="0"/>
                        <a:defRPr sz="1600">
                          <a:solidFill>
                            <a:schemeClr val="tx1"/>
                          </a:solidFill>
                          <a:latin typeface="Arial" charset="0"/>
                        </a:defRPr>
                      </a:lvl3pPr>
                      <a:lvl4pPr marL="1600200" indent="-228600" eaLnBrk="0" hangingPunct="0">
                        <a:spcBef>
                          <a:spcPct val="20000"/>
                        </a:spcBef>
                        <a:buClr>
                          <a:schemeClr val="accent1"/>
                        </a:buClr>
                        <a:buFont typeface="Arial" charset="0"/>
                        <a:defRPr sz="1400">
                          <a:solidFill>
                            <a:schemeClr val="tx1"/>
                          </a:solidFill>
                          <a:latin typeface="Arial" charset="0"/>
                        </a:defRPr>
                      </a:lvl4pPr>
                      <a:lvl5pPr marL="2057400" indent="-228600" eaLnBrk="0" hangingPunct="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accent4"/>
                          </a:solidFill>
                          <a:effectLst/>
                          <a:latin typeface="Arial" charset="0"/>
                          <a:ea typeface="ＭＳ Ｐゴシック" charset="-128"/>
                        </a:rPr>
                        <a:t>Penn Center for Precision Medicine Medical Student Fellowship</a:t>
                      </a:r>
                    </a:p>
                  </a:txBody>
                  <a:tcPr marL="91436" marR="91436"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extLst>
                  <a:ext uri="{0D108BD9-81ED-4DB2-BD59-A6C34878D82A}">
                    <a16:rowId xmlns:a16="http://schemas.microsoft.com/office/drawing/2014/main" val="10003"/>
                  </a:ext>
                </a:extLst>
              </a:tr>
            </a:tbl>
          </a:graphicData>
        </a:graphic>
      </p:graphicFrame>
      <p:sp>
        <p:nvSpPr>
          <p:cNvPr id="7" name="Rectangle 3">
            <a:extLst>
              <a:ext uri="{FF2B5EF4-FFF2-40B4-BE49-F238E27FC236}">
                <a16:creationId xmlns:a16="http://schemas.microsoft.com/office/drawing/2014/main" id="{A1354034-AF58-41DA-93E9-6ECD34348060}"/>
              </a:ext>
            </a:extLst>
          </p:cNvPr>
          <p:cNvSpPr>
            <a:spLocks noChangeArrowheads="1"/>
          </p:cNvSpPr>
          <p:nvPr/>
        </p:nvSpPr>
        <p:spPr bwMode="auto">
          <a:xfrm>
            <a:off x="439737" y="5140500"/>
            <a:ext cx="815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A70000"/>
                </a:solidFill>
                <a:effectLst/>
                <a:uLnTx/>
                <a:uFillTx/>
                <a:latin typeface="Arial" panose="020B0604020202020204" pitchFamily="34" charset="0"/>
                <a:ea typeface="ＭＳ Ｐゴシック" panose="020B0600070205080204" pitchFamily="34" charset="-128"/>
                <a:cs typeface="+mn-cs"/>
              </a:rPr>
              <a:t>Resident:</a:t>
            </a:r>
          </a:p>
        </p:txBody>
      </p:sp>
      <p:graphicFrame>
        <p:nvGraphicFramePr>
          <p:cNvPr id="8" name="Table 7">
            <a:extLst>
              <a:ext uri="{FF2B5EF4-FFF2-40B4-BE49-F238E27FC236}">
                <a16:creationId xmlns:a16="http://schemas.microsoft.com/office/drawing/2014/main" id="{E5FB0FB8-0DB2-4EA8-997D-5C6D82CD11A1}"/>
              </a:ext>
            </a:extLst>
          </p:cNvPr>
          <p:cNvGraphicFramePr>
            <a:graphicFrameLocks noGrp="1"/>
          </p:cNvGraphicFramePr>
          <p:nvPr>
            <p:extLst>
              <p:ext uri="{D42A27DB-BD31-4B8C-83A1-F6EECF244321}">
                <p14:modId xmlns:p14="http://schemas.microsoft.com/office/powerpoint/2010/main" val="521945031"/>
              </p:ext>
            </p:extLst>
          </p:nvPr>
        </p:nvGraphicFramePr>
        <p:xfrm>
          <a:off x="442912" y="5517524"/>
          <a:ext cx="8264525" cy="627507"/>
        </p:xfrm>
        <a:graphic>
          <a:graphicData uri="http://schemas.openxmlformats.org/drawingml/2006/table">
            <a:tbl>
              <a:tblPr/>
              <a:tblGrid>
                <a:gridCol w="3692525">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295172">
                <a:tc>
                  <a:txBody>
                    <a:bodyPr/>
                    <a:lstStyle>
                      <a:lvl1pPr eaLnBrk="0" hangingPunct="0">
                        <a:spcBef>
                          <a:spcPct val="20000"/>
                        </a:spcBef>
                        <a:buClr>
                          <a:schemeClr val="accent1"/>
                        </a:buClr>
                        <a:buSzPct val="85000"/>
                        <a:buFont typeface="Arial" charset="0"/>
                        <a:defRPr sz="2000">
                          <a:solidFill>
                            <a:schemeClr val="tx1"/>
                          </a:solidFill>
                          <a:latin typeface="Arial" charset="0"/>
                        </a:defRPr>
                      </a:lvl1pPr>
                      <a:lvl2pPr marL="742950" indent="-285750" eaLnBrk="0" hangingPunct="0">
                        <a:spcBef>
                          <a:spcPct val="20000"/>
                        </a:spcBef>
                        <a:buClr>
                          <a:schemeClr val="accent1"/>
                        </a:buClr>
                        <a:buSzPct val="85000"/>
                        <a:buFont typeface="Arial" charset="0"/>
                        <a:defRPr>
                          <a:solidFill>
                            <a:schemeClr val="tx1"/>
                          </a:solidFill>
                          <a:latin typeface="Arial" charset="0"/>
                        </a:defRPr>
                      </a:lvl2pPr>
                      <a:lvl3pPr marL="1143000" indent="-228600" eaLnBrk="0" hangingPunct="0">
                        <a:spcBef>
                          <a:spcPct val="20000"/>
                        </a:spcBef>
                        <a:buClr>
                          <a:schemeClr val="accent1"/>
                        </a:buClr>
                        <a:buSzPct val="90000"/>
                        <a:buFont typeface="Arial" charset="0"/>
                        <a:defRPr sz="1600">
                          <a:solidFill>
                            <a:schemeClr val="tx1"/>
                          </a:solidFill>
                          <a:latin typeface="Arial" charset="0"/>
                        </a:defRPr>
                      </a:lvl3pPr>
                      <a:lvl4pPr marL="1600200" indent="-228600" eaLnBrk="0" hangingPunct="0">
                        <a:spcBef>
                          <a:spcPct val="20000"/>
                        </a:spcBef>
                        <a:buClr>
                          <a:schemeClr val="accent1"/>
                        </a:buClr>
                        <a:buFont typeface="Arial" charset="0"/>
                        <a:defRPr sz="1400">
                          <a:solidFill>
                            <a:schemeClr val="tx1"/>
                          </a:solidFill>
                          <a:latin typeface="Arial" charset="0"/>
                        </a:defRPr>
                      </a:lvl4pPr>
                      <a:lvl5pPr marL="2057400" indent="-228600" eaLnBrk="0" hangingPunct="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ＭＳ Ｐゴシック" charset="-128"/>
                        </a:rPr>
                        <a:t>Name</a:t>
                      </a:r>
                    </a:p>
                  </a:txBody>
                  <a:tcPr marL="91436" marR="91436"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accent1"/>
                        </a:buClr>
                        <a:buSzPct val="85000"/>
                        <a:buFont typeface="Arial" charset="0"/>
                        <a:defRPr sz="2000">
                          <a:solidFill>
                            <a:schemeClr val="tx1"/>
                          </a:solidFill>
                          <a:latin typeface="Arial" charset="0"/>
                        </a:defRPr>
                      </a:lvl1pPr>
                      <a:lvl2pPr marL="742950" indent="-285750" eaLnBrk="0" hangingPunct="0">
                        <a:spcBef>
                          <a:spcPct val="20000"/>
                        </a:spcBef>
                        <a:buClr>
                          <a:schemeClr val="accent1"/>
                        </a:buClr>
                        <a:buSzPct val="85000"/>
                        <a:buFont typeface="Arial" charset="0"/>
                        <a:defRPr>
                          <a:solidFill>
                            <a:schemeClr val="tx1"/>
                          </a:solidFill>
                          <a:latin typeface="Arial" charset="0"/>
                        </a:defRPr>
                      </a:lvl2pPr>
                      <a:lvl3pPr marL="1143000" indent="-228600" eaLnBrk="0" hangingPunct="0">
                        <a:spcBef>
                          <a:spcPct val="20000"/>
                        </a:spcBef>
                        <a:buClr>
                          <a:schemeClr val="accent1"/>
                        </a:buClr>
                        <a:buSzPct val="90000"/>
                        <a:buFont typeface="Arial" charset="0"/>
                        <a:defRPr sz="1600">
                          <a:solidFill>
                            <a:schemeClr val="tx1"/>
                          </a:solidFill>
                          <a:latin typeface="Arial" charset="0"/>
                        </a:defRPr>
                      </a:lvl3pPr>
                      <a:lvl4pPr marL="1600200" indent="-228600" eaLnBrk="0" hangingPunct="0">
                        <a:spcBef>
                          <a:spcPct val="20000"/>
                        </a:spcBef>
                        <a:buClr>
                          <a:schemeClr val="accent1"/>
                        </a:buClr>
                        <a:buFont typeface="Arial" charset="0"/>
                        <a:defRPr sz="1400">
                          <a:solidFill>
                            <a:schemeClr val="tx1"/>
                          </a:solidFill>
                          <a:latin typeface="Arial" charset="0"/>
                        </a:defRPr>
                      </a:lvl4pPr>
                      <a:lvl5pPr marL="2057400" indent="-228600" eaLnBrk="0" hangingPunct="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ＭＳ Ｐゴシック" charset="-128"/>
                        </a:rPr>
                        <a:t>Department</a:t>
                      </a:r>
                    </a:p>
                  </a:txBody>
                  <a:tcPr marL="91436" marR="91436"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22661">
                <a:tc>
                  <a:txBody>
                    <a:bodyPr/>
                    <a:lstStyle>
                      <a:lvl1pPr eaLnBrk="0" hangingPunct="0">
                        <a:spcBef>
                          <a:spcPct val="20000"/>
                        </a:spcBef>
                        <a:buClr>
                          <a:schemeClr val="accent1"/>
                        </a:buClr>
                        <a:buSzPct val="85000"/>
                        <a:buFont typeface="Arial" charset="0"/>
                        <a:defRPr sz="2000">
                          <a:solidFill>
                            <a:schemeClr val="tx1"/>
                          </a:solidFill>
                          <a:latin typeface="Arial" charset="0"/>
                        </a:defRPr>
                      </a:lvl1pPr>
                      <a:lvl2pPr marL="742950" indent="-285750" eaLnBrk="0" hangingPunct="0">
                        <a:spcBef>
                          <a:spcPct val="20000"/>
                        </a:spcBef>
                        <a:buClr>
                          <a:schemeClr val="accent1"/>
                        </a:buClr>
                        <a:buSzPct val="85000"/>
                        <a:buFont typeface="Arial" charset="0"/>
                        <a:defRPr>
                          <a:solidFill>
                            <a:schemeClr val="tx1"/>
                          </a:solidFill>
                          <a:latin typeface="Arial" charset="0"/>
                        </a:defRPr>
                      </a:lvl2pPr>
                      <a:lvl3pPr marL="1143000" indent="-228600" eaLnBrk="0" hangingPunct="0">
                        <a:spcBef>
                          <a:spcPct val="20000"/>
                        </a:spcBef>
                        <a:buClr>
                          <a:schemeClr val="accent1"/>
                        </a:buClr>
                        <a:buSzPct val="90000"/>
                        <a:buFont typeface="Arial" charset="0"/>
                        <a:defRPr sz="1600">
                          <a:solidFill>
                            <a:schemeClr val="tx1"/>
                          </a:solidFill>
                          <a:latin typeface="Arial" charset="0"/>
                        </a:defRPr>
                      </a:lvl3pPr>
                      <a:lvl4pPr marL="1600200" indent="-228600" eaLnBrk="0" hangingPunct="0">
                        <a:spcBef>
                          <a:spcPct val="20000"/>
                        </a:spcBef>
                        <a:buClr>
                          <a:schemeClr val="accent1"/>
                        </a:buClr>
                        <a:buFont typeface="Arial" charset="0"/>
                        <a:defRPr sz="1400">
                          <a:solidFill>
                            <a:schemeClr val="tx1"/>
                          </a:solidFill>
                          <a:latin typeface="Arial" charset="0"/>
                        </a:defRPr>
                      </a:lvl4pPr>
                      <a:lvl5pPr marL="2057400" indent="-228600" eaLnBrk="0" hangingPunct="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57576E"/>
                          </a:solidFill>
                          <a:effectLst/>
                          <a:latin typeface="Arial" charset="0"/>
                          <a:ea typeface="ＭＳ Ｐゴシック" charset="-128"/>
                        </a:rPr>
                        <a:t>Joe Kim, DO </a:t>
                      </a:r>
                      <a:endParaRPr kumimoji="0" lang="en-US" altLang="en-US" sz="1400" b="1" i="0" u="none" strike="noStrike" cap="none" normalizeH="0" baseline="0" dirty="0">
                        <a:ln>
                          <a:noFill/>
                        </a:ln>
                        <a:solidFill>
                          <a:srgbClr val="292934"/>
                        </a:solidFill>
                        <a:effectLst/>
                        <a:latin typeface="Arial" charset="0"/>
                        <a:ea typeface="ＭＳ Ｐゴシック" charset="-128"/>
                      </a:endParaRPr>
                    </a:p>
                  </a:txBody>
                  <a:tcPr marL="91436" marR="91436"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lvl1pPr eaLnBrk="0" hangingPunct="0">
                        <a:spcBef>
                          <a:spcPct val="20000"/>
                        </a:spcBef>
                        <a:buClr>
                          <a:schemeClr val="accent1"/>
                        </a:buClr>
                        <a:buSzPct val="85000"/>
                        <a:buFont typeface="Arial" charset="0"/>
                        <a:defRPr sz="2000">
                          <a:solidFill>
                            <a:schemeClr val="tx1"/>
                          </a:solidFill>
                          <a:latin typeface="Arial" charset="0"/>
                        </a:defRPr>
                      </a:lvl1pPr>
                      <a:lvl2pPr marL="742950" indent="-285750" eaLnBrk="0" hangingPunct="0">
                        <a:spcBef>
                          <a:spcPct val="20000"/>
                        </a:spcBef>
                        <a:buClr>
                          <a:schemeClr val="accent1"/>
                        </a:buClr>
                        <a:buSzPct val="85000"/>
                        <a:buFont typeface="Arial" charset="0"/>
                        <a:defRPr>
                          <a:solidFill>
                            <a:schemeClr val="tx1"/>
                          </a:solidFill>
                          <a:latin typeface="Arial" charset="0"/>
                        </a:defRPr>
                      </a:lvl2pPr>
                      <a:lvl3pPr marL="1143000" indent="-228600" eaLnBrk="0" hangingPunct="0">
                        <a:spcBef>
                          <a:spcPct val="20000"/>
                        </a:spcBef>
                        <a:buClr>
                          <a:schemeClr val="accent1"/>
                        </a:buClr>
                        <a:buSzPct val="90000"/>
                        <a:buFont typeface="Arial" charset="0"/>
                        <a:defRPr sz="1600">
                          <a:solidFill>
                            <a:schemeClr val="tx1"/>
                          </a:solidFill>
                          <a:latin typeface="Arial" charset="0"/>
                        </a:defRPr>
                      </a:lvl3pPr>
                      <a:lvl4pPr marL="1600200" indent="-228600" eaLnBrk="0" hangingPunct="0">
                        <a:spcBef>
                          <a:spcPct val="20000"/>
                        </a:spcBef>
                        <a:buClr>
                          <a:schemeClr val="accent1"/>
                        </a:buClr>
                        <a:buFont typeface="Arial" charset="0"/>
                        <a:defRPr sz="1400">
                          <a:solidFill>
                            <a:schemeClr val="tx1"/>
                          </a:solidFill>
                          <a:latin typeface="Arial" charset="0"/>
                        </a:defRPr>
                      </a:lvl4pPr>
                      <a:lvl5pPr marL="2057400" indent="-228600" eaLnBrk="0" hangingPunct="0">
                        <a:spcBef>
                          <a:spcPct val="20000"/>
                        </a:spcBef>
                        <a:buClr>
                          <a:schemeClr val="accent1"/>
                        </a:buClr>
                        <a:buSzPct val="100000"/>
                        <a:buFont typeface="Arial" charset="0"/>
                        <a:defRPr sz="12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accent4"/>
                          </a:solidFill>
                          <a:effectLst/>
                          <a:latin typeface="Arial" charset="0"/>
                          <a:ea typeface="ＭＳ Ｐゴシック" charset="-128"/>
                        </a:rPr>
                        <a:t>Pathology</a:t>
                      </a:r>
                    </a:p>
                  </a:txBody>
                  <a:tcPr marL="91436" marR="91436"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81810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738173" y="914400"/>
            <a:ext cx="50529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b="1" dirty="0">
                <a:solidFill>
                  <a:srgbClr val="A70000"/>
                </a:solidFill>
              </a:rPr>
              <a:t>Why should you do this?</a:t>
            </a:r>
          </a:p>
        </p:txBody>
      </p:sp>
      <p:sp>
        <p:nvSpPr>
          <p:cNvPr id="23555" name="TextBox 4"/>
          <p:cNvSpPr txBox="1">
            <a:spLocks noChangeArrowheads="1"/>
          </p:cNvSpPr>
          <p:nvPr/>
        </p:nvSpPr>
        <p:spPr bwMode="auto">
          <a:xfrm>
            <a:off x="738173" y="1676400"/>
            <a:ext cx="7244291" cy="416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marL="457200" indent="-457200" eaLnBrk="1" hangingPunct="1">
              <a:lnSpc>
                <a:spcPct val="150000"/>
              </a:lnSpc>
              <a:spcBef>
                <a:spcPct val="0"/>
              </a:spcBef>
              <a:buClrTx/>
              <a:buSzTx/>
            </a:pPr>
            <a:r>
              <a:rPr lang="en-US" altLang="en-US" sz="3000" dirty="0"/>
              <a:t>Life changing</a:t>
            </a:r>
          </a:p>
          <a:p>
            <a:pPr marL="457200" indent="-457200" eaLnBrk="1" hangingPunct="1">
              <a:lnSpc>
                <a:spcPct val="150000"/>
              </a:lnSpc>
              <a:spcBef>
                <a:spcPct val="0"/>
              </a:spcBef>
              <a:buClrTx/>
              <a:buSzTx/>
            </a:pPr>
            <a:r>
              <a:rPr lang="en-US" altLang="en-US" sz="3000" dirty="0"/>
              <a:t>Career building</a:t>
            </a:r>
          </a:p>
          <a:p>
            <a:pPr marL="457200" indent="-457200" eaLnBrk="1" hangingPunct="1">
              <a:lnSpc>
                <a:spcPct val="150000"/>
              </a:lnSpc>
              <a:spcBef>
                <a:spcPct val="0"/>
              </a:spcBef>
              <a:buClrTx/>
              <a:buSzTx/>
            </a:pPr>
            <a:r>
              <a:rPr lang="en-US" altLang="en-US" sz="3000" dirty="0"/>
              <a:t>Residency planning</a:t>
            </a:r>
          </a:p>
          <a:p>
            <a:pPr marL="457200" indent="-457200" eaLnBrk="1" hangingPunct="1">
              <a:lnSpc>
                <a:spcPct val="150000"/>
              </a:lnSpc>
              <a:spcBef>
                <a:spcPct val="0"/>
              </a:spcBef>
              <a:buClrTx/>
              <a:buSzTx/>
            </a:pPr>
            <a:r>
              <a:rPr lang="en-US" altLang="en-US" sz="3000" dirty="0"/>
              <a:t>Training in critical thinking</a:t>
            </a:r>
          </a:p>
          <a:p>
            <a:pPr marL="457200" indent="-457200" eaLnBrk="1" hangingPunct="1">
              <a:lnSpc>
                <a:spcPct val="150000"/>
              </a:lnSpc>
              <a:spcBef>
                <a:spcPct val="0"/>
              </a:spcBef>
              <a:buClrTx/>
              <a:buSzTx/>
            </a:pPr>
            <a:r>
              <a:rPr lang="en-US" altLang="en-US" sz="3000" dirty="0"/>
              <a:t>Satisfies Scholarly Pursuit requirement</a:t>
            </a:r>
          </a:p>
          <a:p>
            <a:pPr marL="457200" indent="-457200" eaLnBrk="1" hangingPunct="1">
              <a:lnSpc>
                <a:spcPct val="150000"/>
              </a:lnSpc>
              <a:spcBef>
                <a:spcPct val="0"/>
              </a:spcBef>
              <a:buClrTx/>
              <a:buSzTx/>
            </a:pPr>
            <a:r>
              <a:rPr lang="en-US" altLang="en-US" sz="3000" dirty="0"/>
              <a:t>Fun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l="18146" t="15517" r="19009" b="2798"/>
          <a:stretch>
            <a:fillRect/>
          </a:stretch>
        </p:blipFill>
        <p:spPr bwMode="auto">
          <a:xfrm>
            <a:off x="1233488" y="1096963"/>
            <a:ext cx="6996112" cy="488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Rectangle 4"/>
          <p:cNvSpPr>
            <a:spLocks noChangeArrowheads="1"/>
          </p:cNvSpPr>
          <p:nvPr/>
        </p:nvSpPr>
        <p:spPr bwMode="auto">
          <a:xfrm>
            <a:off x="1143000" y="381000"/>
            <a:ext cx="6475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r>
              <a:rPr lang="en-US" altLang="en-US" b="1">
                <a:solidFill>
                  <a:srgbClr val="A70000"/>
                </a:solidFill>
              </a:rPr>
              <a:t>http://www.med.upenn.edu/educ_combdeg/</a:t>
            </a:r>
          </a:p>
        </p:txBody>
      </p:sp>
      <p:sp>
        <p:nvSpPr>
          <p:cNvPr id="25604" name="Oval 3"/>
          <p:cNvSpPr>
            <a:spLocks noChangeArrowheads="1"/>
          </p:cNvSpPr>
          <p:nvPr/>
        </p:nvSpPr>
        <p:spPr bwMode="auto">
          <a:xfrm>
            <a:off x="609600" y="5105400"/>
            <a:ext cx="2824163" cy="304800"/>
          </a:xfrm>
          <a:prstGeom prst="ellipse">
            <a:avLst/>
          </a:prstGeom>
          <a:noFill/>
          <a:ln w="28575">
            <a:solidFill>
              <a:srgbClr val="A7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l="18488" t="15932" r="19339" b="1669"/>
          <a:stretch>
            <a:fillRect/>
          </a:stretch>
        </p:blipFill>
        <p:spPr bwMode="auto">
          <a:xfrm>
            <a:off x="1143000" y="1028700"/>
            <a:ext cx="7239000" cy="515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Oval 3"/>
          <p:cNvSpPr>
            <a:spLocks noChangeArrowheads="1"/>
          </p:cNvSpPr>
          <p:nvPr/>
        </p:nvSpPr>
        <p:spPr bwMode="auto">
          <a:xfrm>
            <a:off x="533400" y="3606800"/>
            <a:ext cx="2209800" cy="2400300"/>
          </a:xfrm>
          <a:prstGeom prst="ellipse">
            <a:avLst/>
          </a:prstGeom>
          <a:noFill/>
          <a:ln w="28575">
            <a:solidFill>
              <a:srgbClr val="A7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28" name="Rectangle 4"/>
          <p:cNvSpPr>
            <a:spLocks noChangeArrowheads="1"/>
          </p:cNvSpPr>
          <p:nvPr/>
        </p:nvSpPr>
        <p:spPr bwMode="auto">
          <a:xfrm>
            <a:off x="1143000" y="381000"/>
            <a:ext cx="6750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r>
              <a:rPr lang="en-US" altLang="en-US" b="1">
                <a:solidFill>
                  <a:srgbClr val="A70000"/>
                </a:solidFill>
              </a:rPr>
              <a:t>http://www.med.upenn.edu/mdresearchopps/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ChangeArrowheads="1"/>
          </p:cNvSpPr>
          <p:nvPr/>
        </p:nvSpPr>
        <p:spPr bwMode="auto">
          <a:xfrm>
            <a:off x="1143000" y="381000"/>
            <a:ext cx="6750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r>
              <a:rPr lang="en-US" altLang="en-US" b="1">
                <a:solidFill>
                  <a:srgbClr val="A70000"/>
                </a:solidFill>
              </a:rPr>
              <a:t>http://www.med.upenn.edu/mdresearchopps/</a:t>
            </a:r>
          </a:p>
        </p:txBody>
      </p:sp>
      <p:pic>
        <p:nvPicPr>
          <p:cNvPr id="2" name="Picture 1">
            <a:extLst>
              <a:ext uri="{FF2B5EF4-FFF2-40B4-BE49-F238E27FC236}">
                <a16:creationId xmlns:a16="http://schemas.microsoft.com/office/drawing/2014/main" id="{4F748FF1-8D6C-4D18-8689-BAA8CBD076FD}"/>
              </a:ext>
            </a:extLst>
          </p:cNvPr>
          <p:cNvPicPr>
            <a:picLocks noChangeAspect="1"/>
          </p:cNvPicPr>
          <p:nvPr/>
        </p:nvPicPr>
        <p:blipFill>
          <a:blip r:embed="rId2"/>
          <a:stretch>
            <a:fillRect/>
          </a:stretch>
        </p:blipFill>
        <p:spPr>
          <a:xfrm>
            <a:off x="990600" y="1371600"/>
            <a:ext cx="7286026" cy="5079899"/>
          </a:xfrm>
          <a:prstGeom prst="rect">
            <a:avLst/>
          </a:prstGeom>
        </p:spPr>
      </p:pic>
      <p:sp>
        <p:nvSpPr>
          <p:cNvPr id="27651" name="Oval 3"/>
          <p:cNvSpPr>
            <a:spLocks noChangeArrowheads="1"/>
          </p:cNvSpPr>
          <p:nvPr/>
        </p:nvSpPr>
        <p:spPr bwMode="auto">
          <a:xfrm>
            <a:off x="609600" y="5334000"/>
            <a:ext cx="2286000" cy="304800"/>
          </a:xfrm>
          <a:prstGeom prst="ellipse">
            <a:avLst/>
          </a:prstGeom>
          <a:noFill/>
          <a:ln w="28575">
            <a:solidFill>
              <a:srgbClr val="A7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03D72F-E6B0-4299-AE56-ABDF791B4981}"/>
              </a:ext>
            </a:extLst>
          </p:cNvPr>
          <p:cNvPicPr>
            <a:picLocks noChangeAspect="1"/>
          </p:cNvPicPr>
          <p:nvPr/>
        </p:nvPicPr>
        <p:blipFill>
          <a:blip r:embed="rId2"/>
          <a:stretch>
            <a:fillRect/>
          </a:stretch>
        </p:blipFill>
        <p:spPr>
          <a:xfrm>
            <a:off x="872331" y="1181336"/>
            <a:ext cx="7399338" cy="5295664"/>
          </a:xfrm>
          <a:prstGeom prst="rect">
            <a:avLst/>
          </a:prstGeom>
        </p:spPr>
      </p:pic>
      <p:sp>
        <p:nvSpPr>
          <p:cNvPr id="28675" name="Rectangle 4"/>
          <p:cNvSpPr>
            <a:spLocks noChangeArrowheads="1"/>
          </p:cNvSpPr>
          <p:nvPr/>
        </p:nvSpPr>
        <p:spPr bwMode="auto">
          <a:xfrm>
            <a:off x="1143000" y="381000"/>
            <a:ext cx="6750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r>
              <a:rPr lang="en-US" altLang="en-US" b="1">
                <a:solidFill>
                  <a:srgbClr val="A70000"/>
                </a:solidFill>
              </a:rPr>
              <a:t>http://www.med.upenn.edu/mdresearchopps/</a:t>
            </a:r>
          </a:p>
        </p:txBody>
      </p:sp>
      <p:sp>
        <p:nvSpPr>
          <p:cNvPr id="28676" name="Oval 3"/>
          <p:cNvSpPr>
            <a:spLocks noChangeArrowheads="1"/>
          </p:cNvSpPr>
          <p:nvPr/>
        </p:nvSpPr>
        <p:spPr bwMode="auto">
          <a:xfrm>
            <a:off x="228600" y="6019800"/>
            <a:ext cx="2590800" cy="276225"/>
          </a:xfrm>
          <a:prstGeom prst="ellipse">
            <a:avLst/>
          </a:prstGeom>
          <a:noFill/>
          <a:ln w="28575">
            <a:solidFill>
              <a:srgbClr val="A7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81000" y="5562600"/>
            <a:ext cx="8382000" cy="554038"/>
          </a:xfrm>
          <a:prstGeom prst="rect">
            <a:avLst/>
          </a:prstGeom>
          <a:noFill/>
          <a:ln w="9525">
            <a:no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3000" b="1" dirty="0">
                <a:solidFill>
                  <a:srgbClr val="A70000"/>
                </a:solidFill>
                <a:effectLst>
                  <a:outerShdw blurRad="38100" dist="38100" dir="2700000" algn="tl">
                    <a:srgbClr val="C0C0C0"/>
                  </a:outerShdw>
                </a:effectLst>
              </a:rPr>
              <a:t>http://www.med.upenn.edu/educ_combdeg/</a:t>
            </a:r>
          </a:p>
        </p:txBody>
      </p:sp>
      <p:sp>
        <p:nvSpPr>
          <p:cNvPr id="20483" name="Rectangle 3"/>
          <p:cNvSpPr>
            <a:spLocks noChangeArrowheads="1"/>
          </p:cNvSpPr>
          <p:nvPr/>
        </p:nvSpPr>
        <p:spPr bwMode="auto">
          <a:xfrm>
            <a:off x="36922" y="2077091"/>
            <a:ext cx="9144000" cy="270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fontAlgn="auto" hangingPunct="1">
              <a:spcAft>
                <a:spcPts val="0"/>
              </a:spcAft>
              <a:buNone/>
              <a:defRPr/>
            </a:pPr>
            <a:r>
              <a:rPr lang="en-US" altLang="en-US" sz="2350" b="1" dirty="0">
                <a:solidFill>
                  <a:schemeClr val="tx1">
                    <a:lumMod val="75000"/>
                    <a:lumOff val="25000"/>
                  </a:schemeClr>
                </a:solidFill>
              </a:rPr>
              <a:t>Dr. Skip Brass: </a:t>
            </a:r>
            <a:r>
              <a:rPr lang="en-US" altLang="en-US" sz="2350" b="1" dirty="0">
                <a:solidFill>
                  <a:srgbClr val="0000FF"/>
                </a:solidFill>
              </a:rPr>
              <a:t>Lawrence.Brass@pennmedicine.upenn.edu </a:t>
            </a:r>
          </a:p>
          <a:p>
            <a:pPr eaLnBrk="1" fontAlgn="auto" hangingPunct="1">
              <a:spcAft>
                <a:spcPts val="0"/>
              </a:spcAft>
              <a:buNone/>
              <a:defRPr/>
            </a:pPr>
            <a:br>
              <a:rPr lang="en-US" altLang="en-US" sz="2350" b="1" dirty="0">
                <a:solidFill>
                  <a:schemeClr val="tx1">
                    <a:lumMod val="75000"/>
                    <a:lumOff val="25000"/>
                  </a:schemeClr>
                </a:solidFill>
              </a:rPr>
            </a:br>
            <a:r>
              <a:rPr lang="en-US" altLang="en-US" sz="2350" b="1" dirty="0">
                <a:solidFill>
                  <a:schemeClr val="tx1">
                    <a:lumMod val="75000"/>
                    <a:lumOff val="25000"/>
                  </a:schemeClr>
                </a:solidFill>
              </a:rPr>
              <a:t>Dr. Mark Neuman: </a:t>
            </a:r>
            <a:r>
              <a:rPr lang="en-US" sz="2400" b="1" dirty="0">
                <a:solidFill>
                  <a:srgbClr val="0000FF"/>
                </a:solidFill>
              </a:rPr>
              <a:t>Mark.Neuman@uphs.upenn.edu</a:t>
            </a:r>
          </a:p>
          <a:p>
            <a:pPr>
              <a:spcBef>
                <a:spcPct val="0"/>
              </a:spcBef>
              <a:buFontTx/>
              <a:buNone/>
              <a:defRPr/>
            </a:pPr>
            <a:endParaRPr lang="en-US" altLang="en-US" sz="2350" b="1" dirty="0">
              <a:solidFill>
                <a:srgbClr val="A70000"/>
              </a:solidFill>
            </a:endParaRPr>
          </a:p>
          <a:p>
            <a:pPr>
              <a:spcBef>
                <a:spcPct val="0"/>
              </a:spcBef>
              <a:buFontTx/>
              <a:buNone/>
              <a:defRPr/>
            </a:pPr>
            <a:r>
              <a:rPr lang="en-US" altLang="en-US" sz="2350" b="1" dirty="0">
                <a:solidFill>
                  <a:schemeClr val="tx1">
                    <a:lumMod val="75000"/>
                    <a:lumOff val="25000"/>
                  </a:schemeClr>
                </a:solidFill>
              </a:rPr>
              <a:t>Francia Portacio: </a:t>
            </a:r>
            <a:r>
              <a:rPr lang="en-US" altLang="en-US" sz="2350" b="1" dirty="0">
                <a:solidFill>
                  <a:srgbClr val="0000FF"/>
                </a:solidFill>
              </a:rPr>
              <a:t>Francia.Portacio@pennmedicine.upenn.edu </a:t>
            </a:r>
          </a:p>
          <a:p>
            <a:pPr>
              <a:spcBef>
                <a:spcPct val="0"/>
              </a:spcBef>
              <a:buFontTx/>
              <a:buNone/>
              <a:defRPr/>
            </a:pPr>
            <a:endParaRPr lang="en-US" altLang="en-US" sz="2350" b="1" dirty="0">
              <a:solidFill>
                <a:srgbClr val="A70000"/>
              </a:solidFill>
            </a:endParaRPr>
          </a:p>
          <a:p>
            <a:pPr>
              <a:spcBef>
                <a:spcPct val="0"/>
              </a:spcBef>
              <a:buFontTx/>
              <a:buNone/>
              <a:defRPr/>
            </a:pPr>
            <a:r>
              <a:rPr lang="en-US" altLang="en-US" sz="2350" b="1" dirty="0">
                <a:solidFill>
                  <a:schemeClr val="tx1">
                    <a:lumMod val="75000"/>
                    <a:lumOff val="25000"/>
                  </a:schemeClr>
                </a:solidFill>
              </a:rPr>
              <a:t>Combined Degree Office: </a:t>
            </a:r>
            <a:r>
              <a:rPr lang="en-US" altLang="en-US" sz="2350" b="1" dirty="0">
                <a:solidFill>
                  <a:srgbClr val="0000FF"/>
                </a:solidFill>
              </a:rPr>
              <a:t>6</a:t>
            </a:r>
            <a:r>
              <a:rPr lang="en-US" altLang="en-US" sz="2350" b="1" baseline="30000" dirty="0">
                <a:solidFill>
                  <a:srgbClr val="0000FF"/>
                </a:solidFill>
              </a:rPr>
              <a:t>th</a:t>
            </a:r>
            <a:r>
              <a:rPr lang="en-US" altLang="en-US" sz="2350" b="1" dirty="0">
                <a:solidFill>
                  <a:srgbClr val="0000FF"/>
                </a:solidFill>
              </a:rPr>
              <a:t> Floor JMEC</a:t>
            </a:r>
          </a:p>
        </p:txBody>
      </p:sp>
      <p:sp>
        <p:nvSpPr>
          <p:cNvPr id="4" name="Title 1">
            <a:extLst>
              <a:ext uri="{FF2B5EF4-FFF2-40B4-BE49-F238E27FC236}">
                <a16:creationId xmlns:a16="http://schemas.microsoft.com/office/drawing/2014/main" id="{9B7350DC-65D1-4DD5-BDCE-322B055F3320}"/>
              </a:ext>
            </a:extLst>
          </p:cNvPr>
          <p:cNvSpPr txBox="1">
            <a:spLocks/>
          </p:cNvSpPr>
          <p:nvPr/>
        </p:nvSpPr>
        <p:spPr>
          <a:xfrm>
            <a:off x="3429000" y="932809"/>
            <a:ext cx="2286000" cy="990600"/>
          </a:xfrm>
          <a:prstGeom prst="rect">
            <a:avLst/>
          </a:prstGeom>
        </p:spPr>
        <p:txBody>
          <a:bodyPr>
            <a:norm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sz="3200" b="1" dirty="0">
                <a:solidFill>
                  <a:srgbClr val="A70000"/>
                </a:solidFill>
              </a:rPr>
              <a:t>Contact Us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aster Slide_ library version">
  <a:themeElements>
    <a:clrScheme name="Master Slide_ library vers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aster Slide_ library ver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ster Slide_ library vers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ter Slide_ library vers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ter Slide_ library vers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ter Slide_ library vers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ter Slide_ library ver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ter Slide_ library ver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ter Slide_ library ver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enn Medicine Template 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Arial" pitchFamily="34" charset="0"/>
          </a:defRPr>
        </a:defPPr>
      </a:lstStyle>
    </a:spDef>
    <a:lnDef>
      <a:spPr bwMode="auto">
        <a:noFill/>
        <a:ln w="15875" cap="flat" cmpd="sng" algn="ctr">
          <a:solidFill>
            <a:schemeClr val="tx1"/>
          </a:solidFill>
          <a:prstDash val="solid"/>
          <a:round/>
          <a:headEnd type="none" w="med" len="med"/>
          <a:tailEnd type="none" w="med" len="med"/>
        </a:ln>
        <a:effectLst/>
      </a:spPr>
      <a:bodyPr/>
      <a:lstStyle/>
    </a:ln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oaring">
  <a:themeElements>
    <a:clrScheme name="">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aring 1">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4">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2340</TotalTime>
  <Words>2024</Words>
  <Application>Microsoft Office PowerPoint</Application>
  <PresentationFormat>On-screen Show (4:3)</PresentationFormat>
  <Paragraphs>260</Paragraphs>
  <Slides>32</Slides>
  <Notes>12</Notes>
  <HiddenSlides>0</HiddenSlides>
  <MMClips>0</MMClips>
  <ScaleCrop>false</ScaleCrop>
  <HeadingPairs>
    <vt:vector size="8" baseType="variant">
      <vt:variant>
        <vt:lpstr>Fonts Used</vt:lpstr>
      </vt:variant>
      <vt:variant>
        <vt:i4>12</vt:i4>
      </vt:variant>
      <vt:variant>
        <vt:lpstr>Theme</vt:lpstr>
      </vt:variant>
      <vt:variant>
        <vt:i4>6</vt:i4>
      </vt:variant>
      <vt:variant>
        <vt:lpstr>Embedded OLE Servers</vt:lpstr>
      </vt:variant>
      <vt:variant>
        <vt:i4>1</vt:i4>
      </vt:variant>
      <vt:variant>
        <vt:lpstr>Slide Titles</vt:lpstr>
      </vt:variant>
      <vt:variant>
        <vt:i4>32</vt:i4>
      </vt:variant>
    </vt:vector>
  </HeadingPairs>
  <TitlesOfParts>
    <vt:vector size="51" baseType="lpstr">
      <vt:lpstr>Aharoni</vt:lpstr>
      <vt:lpstr>Arial</vt:lpstr>
      <vt:lpstr>Arial Black</vt:lpstr>
      <vt:lpstr>Calibri</vt:lpstr>
      <vt:lpstr>Corbel</vt:lpstr>
      <vt:lpstr>Courier New</vt:lpstr>
      <vt:lpstr>Franklin Gothic Book</vt:lpstr>
      <vt:lpstr>Times New Roman</vt:lpstr>
      <vt:lpstr>Tw Cen MT</vt:lpstr>
      <vt:lpstr>Wingdings</vt:lpstr>
      <vt:lpstr>Wingdings 2</vt:lpstr>
      <vt:lpstr>Wingdings 3</vt:lpstr>
      <vt:lpstr>Clarity</vt:lpstr>
      <vt:lpstr>Master Slide_ library version</vt:lpstr>
      <vt:lpstr>Penn Medicine Template 2009</vt:lpstr>
      <vt:lpstr>1_Office Theme</vt:lpstr>
      <vt:lpstr>Soaring</vt:lpstr>
      <vt:lpstr>Median</vt:lpstr>
      <vt:lpstr>Image</vt:lpstr>
      <vt:lpstr>Year Out Research Programs Information Session</vt:lpstr>
      <vt:lpstr>Research and Other Scholarly Opportunities</vt:lpstr>
      <vt:lpstr>Tonight’s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PCPM Research Fellowship: David Roth, MD, PhD</vt:lpstr>
      <vt:lpstr>Penn Center for Precision Medicine (PCPM) Research Fellowship Program</vt:lpstr>
      <vt:lpstr>PCPM Research Fellowship Program</vt:lpstr>
      <vt:lpstr>NIDDK MSRT: Jonathan Katz, MD</vt:lpstr>
      <vt:lpstr>NIDDK Medical Student Research Training Program (MSRT)</vt:lpstr>
      <vt:lpstr>Pathology Year Out Fellowship: Cindy McGrath, MD</vt:lpstr>
      <vt:lpstr>POST-SOPHOMORE FELLOWSHIP PROGRAM IN PATHOLOGY AND SCHOLARLY PURSUIT</vt:lpstr>
      <vt:lpstr>Student Fellowship Program in Pathology </vt:lpstr>
      <vt:lpstr>Student Fellowship Rotations</vt:lpstr>
      <vt:lpstr>Student Fellowship Program in Pathology </vt:lpstr>
      <vt:lpstr>FOCUS Research Fellowship: Hillary Bogner, MD, MSCE</vt:lpstr>
      <vt:lpstr>PowerPoint Presentation</vt:lpstr>
      <vt:lpstr>FOCUS Medical Student Fellowship</vt:lpstr>
      <vt:lpstr>Jeffrey W. Berger Award, Ophthalmology: Joshua Dunaief, MD, PhD</vt:lpstr>
      <vt:lpstr>Post 3rd year Fellowships in Ophthalmology</vt:lpstr>
      <vt:lpstr>Sarnoff Cardiovascular :</vt:lpstr>
      <vt:lpstr>    Sarnoff Fellowship</vt:lpstr>
      <vt:lpstr>  Sarnoff Benefits</vt:lpstr>
      <vt:lpstr>PowerPoint Presentation</vt:lpstr>
      <vt:lpstr>             The Sarnoff Advantage</vt:lpstr>
      <vt:lpstr>PowerPoint Presentation</vt:lpstr>
      <vt:lpstr>PowerPoint Presentation</vt:lpstr>
    </vt:vector>
  </TitlesOfParts>
  <Company>SOMIS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SOMIS</dc:creator>
  <cp:lastModifiedBy>Portacio, Francia</cp:lastModifiedBy>
  <cp:revision>167</cp:revision>
  <dcterms:created xsi:type="dcterms:W3CDTF">2007-09-17T21:14:48Z</dcterms:created>
  <dcterms:modified xsi:type="dcterms:W3CDTF">2021-09-30T23:05:43Z</dcterms:modified>
</cp:coreProperties>
</file>